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52"/>
  </p:notesMasterIdLst>
  <p:sldIdLst>
    <p:sldId id="256" r:id="rId2"/>
    <p:sldId id="312" r:id="rId3"/>
    <p:sldId id="313" r:id="rId4"/>
    <p:sldId id="314" r:id="rId5"/>
    <p:sldId id="271" r:id="rId6"/>
    <p:sldId id="284" r:id="rId7"/>
    <p:sldId id="274" r:id="rId8"/>
    <p:sldId id="275" r:id="rId9"/>
    <p:sldId id="292" r:id="rId10"/>
    <p:sldId id="294" r:id="rId11"/>
    <p:sldId id="295" r:id="rId12"/>
    <p:sldId id="304" r:id="rId13"/>
    <p:sldId id="332" r:id="rId14"/>
    <p:sldId id="285" r:id="rId15"/>
    <p:sldId id="286" r:id="rId16"/>
    <p:sldId id="318" r:id="rId17"/>
    <p:sldId id="321" r:id="rId18"/>
    <p:sldId id="320" r:id="rId19"/>
    <p:sldId id="276" r:id="rId20"/>
    <p:sldId id="302" r:id="rId21"/>
    <p:sldId id="331" r:id="rId22"/>
    <p:sldId id="287" r:id="rId23"/>
    <p:sldId id="289" r:id="rId24"/>
    <p:sldId id="288" r:id="rId25"/>
    <p:sldId id="290" r:id="rId26"/>
    <p:sldId id="291" r:id="rId27"/>
    <p:sldId id="303" r:id="rId28"/>
    <p:sldId id="306" r:id="rId29"/>
    <p:sldId id="315" r:id="rId30"/>
    <p:sldId id="297" r:id="rId31"/>
    <p:sldId id="298" r:id="rId32"/>
    <p:sldId id="322" r:id="rId33"/>
    <p:sldId id="299" r:id="rId34"/>
    <p:sldId id="300" r:id="rId35"/>
    <p:sldId id="323" r:id="rId36"/>
    <p:sldId id="324" r:id="rId37"/>
    <p:sldId id="325" r:id="rId38"/>
    <p:sldId id="326" r:id="rId39"/>
    <p:sldId id="327" r:id="rId40"/>
    <p:sldId id="301" r:id="rId41"/>
    <p:sldId id="307" r:id="rId42"/>
    <p:sldId id="308" r:id="rId43"/>
    <p:sldId id="309" r:id="rId44"/>
    <p:sldId id="310" r:id="rId45"/>
    <p:sldId id="311" r:id="rId46"/>
    <p:sldId id="328" r:id="rId47"/>
    <p:sldId id="330" r:id="rId48"/>
    <p:sldId id="316" r:id="rId49"/>
    <p:sldId id="317" r:id="rId50"/>
    <p:sldId id="279" r:id="rId5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FB420F-37DF-4F22-8477-C60B85FDEFCD}">
          <p14:sldIdLst>
            <p14:sldId id="256"/>
          </p14:sldIdLst>
        </p14:section>
        <p14:section name="Osnovne info" id="{53B13320-3643-4D17-8F63-FD0203850A5B}">
          <p14:sldIdLst>
            <p14:sldId id="312"/>
            <p14:sldId id="313"/>
            <p14:sldId id="314"/>
            <p14:sldId id="271"/>
            <p14:sldId id="284"/>
            <p14:sldId id="274"/>
            <p14:sldId id="275"/>
          </p14:sldIdLst>
        </p14:section>
        <p14:section name="Prijavitelji i Partneri" id="{D6E7D237-2FC1-48E2-8C41-99500B77BEED}">
          <p14:sldIdLst>
            <p14:sldId id="292"/>
            <p14:sldId id="294"/>
            <p14:sldId id="295"/>
            <p14:sldId id="304"/>
            <p14:sldId id="332"/>
          </p14:sldIdLst>
        </p14:section>
        <p14:section name="Pokazatelji" id="{B67A9226-29CF-49C6-BD28-74E095238B22}">
          <p14:sldIdLst>
            <p14:sldId id="285"/>
            <p14:sldId id="286"/>
            <p14:sldId id="318"/>
            <p14:sldId id="321"/>
            <p14:sldId id="320"/>
          </p14:sldIdLst>
        </p14:section>
        <p14:section name="Prihvatljive aktivnosti i mjerljivi ishodi" id="{1CD29FD1-B4BD-4F6D-A05F-BB8C1810DD36}">
          <p14:sldIdLst>
            <p14:sldId id="276"/>
            <p14:sldId id="302"/>
            <p14:sldId id="331"/>
            <p14:sldId id="287"/>
            <p14:sldId id="289"/>
            <p14:sldId id="288"/>
            <p14:sldId id="290"/>
            <p14:sldId id="291"/>
            <p14:sldId id="303"/>
          </p14:sldIdLst>
        </p14:section>
        <p14:section name="Troškovi" id="{8BE0992E-8032-4F4A-A73E-D7F7B0401CD9}">
          <p14:sldIdLst>
            <p14:sldId id="306"/>
            <p14:sldId id="315"/>
            <p14:sldId id="297"/>
            <p14:sldId id="298"/>
            <p14:sldId id="322"/>
          </p14:sldIdLst>
        </p14:section>
        <p14:section name="Komunikacija i vidljivost" id="{47BB8B99-BA4C-4C9D-BF85-DD6B12646C9E}">
          <p14:sldIdLst>
            <p14:sldId id="299"/>
          </p14:sldIdLst>
        </p14:section>
        <p14:section name="Održivost" id="{AA09ED4F-4A91-4AFC-81B9-0C3AA85A44C8}">
          <p14:sldIdLst>
            <p14:sldId id="300"/>
          </p14:sldIdLst>
        </p14:section>
        <p14:section name="Vremenski rokovi" id="{304B412D-E9C7-4CE1-8EFE-09EE23127666}">
          <p14:sldIdLst>
            <p14:sldId id="323"/>
          </p14:sldIdLst>
        </p14:section>
        <p14:section name="Postupak dodjele" id="{50A499CC-BFEA-46D9-873B-5067BE4F609B}">
          <p14:sldIdLst>
            <p14:sldId id="324"/>
            <p14:sldId id="325"/>
            <p14:sldId id="326"/>
            <p14:sldId id="327"/>
          </p14:sldIdLst>
        </p14:section>
        <p14:section name="Kriteriji odabira" id="{13A4FBD0-3A09-4220-9105-159B9F8C9F71}">
          <p14:sldIdLst>
            <p14:sldId id="301"/>
            <p14:sldId id="307"/>
            <p14:sldId id="308"/>
            <p14:sldId id="309"/>
            <p14:sldId id="310"/>
            <p14:sldId id="311"/>
          </p14:sldIdLst>
        </p14:section>
        <p14:section name="Prijava" id="{D9DAA086-7B4C-464E-8989-033BB5D0250B}">
          <p14:sldIdLst>
            <p14:sldId id="328"/>
            <p14:sldId id="330"/>
            <p14:sldId id="316"/>
            <p14:sldId id="317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55963" autoAdjust="0"/>
  </p:normalViewPr>
  <p:slideViewPr>
    <p:cSldViewPr snapToGrid="0">
      <p:cViewPr varScale="1">
        <p:scale>
          <a:sx n="67" d="100"/>
          <a:sy n="67" d="100"/>
        </p:scale>
        <p:origin x="240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96"/>
    </p:cViewPr>
  </p:sorterViewPr>
  <p:notesViewPr>
    <p:cSldViewPr snapToGrid="0">
      <p:cViewPr>
        <p:scale>
          <a:sx n="30" d="100"/>
          <a:sy n="30" d="100"/>
        </p:scale>
        <p:origin x="5371" y="18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1CB0D-1445-4EE0-B5CA-4F4C55DE130B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F57A7F7E-3846-4969-B270-65434303508E}">
      <dgm:prSet/>
      <dgm:spPr/>
      <dgm:t>
        <a:bodyPr/>
        <a:lstStyle/>
        <a:p>
          <a:pPr rtl="0"/>
          <a:r>
            <a:rPr lang="hr-HR" b="1"/>
            <a:t>Udruge</a:t>
          </a:r>
          <a:endParaRPr lang="hr-HR"/>
        </a:p>
      </dgm:t>
    </dgm:pt>
    <dgm:pt modelId="{C775BE9E-6372-4614-8EB6-E5362A4DDBE4}" type="parTrans" cxnId="{9FC496BF-F5A7-4874-AE93-DFC1E857DC81}">
      <dgm:prSet/>
      <dgm:spPr/>
      <dgm:t>
        <a:bodyPr/>
        <a:lstStyle/>
        <a:p>
          <a:endParaRPr lang="en-US"/>
        </a:p>
      </dgm:t>
    </dgm:pt>
    <dgm:pt modelId="{82982219-FAF2-45CC-B2BB-A9755FAEAF2D}" type="sibTrans" cxnId="{9FC496BF-F5A7-4874-AE93-DFC1E857DC81}">
      <dgm:prSet/>
      <dgm:spPr/>
      <dgm:t>
        <a:bodyPr/>
        <a:lstStyle/>
        <a:p>
          <a:endParaRPr lang="en-US"/>
        </a:p>
      </dgm:t>
    </dgm:pt>
    <dgm:pt modelId="{5B65D293-8E07-47D7-805C-C5718DD66366}">
      <dgm:prSet/>
      <dgm:spPr/>
      <dgm:t>
        <a:bodyPr/>
        <a:lstStyle/>
        <a:p>
          <a:pPr rtl="0"/>
          <a:r>
            <a:rPr lang="hr-HR"/>
            <a:t>Registar udruga</a:t>
          </a:r>
        </a:p>
      </dgm:t>
    </dgm:pt>
    <dgm:pt modelId="{221FE006-78C3-484E-B8D0-8A39A4DA4576}" type="parTrans" cxnId="{B5331407-6D88-44DA-9399-053FFDB79A78}">
      <dgm:prSet/>
      <dgm:spPr/>
      <dgm:t>
        <a:bodyPr/>
        <a:lstStyle/>
        <a:p>
          <a:endParaRPr lang="en-US"/>
        </a:p>
      </dgm:t>
    </dgm:pt>
    <dgm:pt modelId="{AF7B125C-D631-4753-BD4F-D8D1DAE8A331}" type="sibTrans" cxnId="{B5331407-6D88-44DA-9399-053FFDB79A78}">
      <dgm:prSet/>
      <dgm:spPr/>
      <dgm:t>
        <a:bodyPr/>
        <a:lstStyle/>
        <a:p>
          <a:endParaRPr lang="en-US"/>
        </a:p>
      </dgm:t>
    </dgm:pt>
    <dgm:pt modelId="{AD5AE458-F148-4F8A-B7AA-ED3D4F9D90A5}">
      <dgm:prSet/>
      <dgm:spPr/>
      <dgm:t>
        <a:bodyPr/>
        <a:lstStyle/>
        <a:p>
          <a:pPr rtl="0"/>
          <a:r>
            <a:rPr lang="hr-HR"/>
            <a:t>Evidencija pravnih osoba u sportu</a:t>
          </a:r>
        </a:p>
      </dgm:t>
    </dgm:pt>
    <dgm:pt modelId="{21CD22AB-8833-46EC-AB67-29B0B3EF66AB}" type="parTrans" cxnId="{5A1C2B83-4DB4-4943-882B-6E8419E5D813}">
      <dgm:prSet/>
      <dgm:spPr/>
      <dgm:t>
        <a:bodyPr/>
        <a:lstStyle/>
        <a:p>
          <a:endParaRPr lang="en-US"/>
        </a:p>
      </dgm:t>
    </dgm:pt>
    <dgm:pt modelId="{43A31CC0-97D7-4953-A434-3F66FE41352C}" type="sibTrans" cxnId="{5A1C2B83-4DB4-4943-882B-6E8419E5D813}">
      <dgm:prSet/>
      <dgm:spPr/>
      <dgm:t>
        <a:bodyPr/>
        <a:lstStyle/>
        <a:p>
          <a:endParaRPr lang="en-US"/>
        </a:p>
      </dgm:t>
    </dgm:pt>
    <dgm:pt modelId="{30317D2D-2023-4E3F-9C61-81AC4740957C}">
      <dgm:prSet/>
      <dgm:spPr/>
      <dgm:t>
        <a:bodyPr/>
        <a:lstStyle/>
        <a:p>
          <a:pPr rtl="0"/>
          <a:r>
            <a:rPr lang="hr-HR" b="1"/>
            <a:t>Osnovne i srednje škole</a:t>
          </a:r>
          <a:endParaRPr lang="hr-HR"/>
        </a:p>
      </dgm:t>
    </dgm:pt>
    <dgm:pt modelId="{D4B4C51D-2F69-4B24-AA27-0A543C815AFC}" type="parTrans" cxnId="{170AAF1F-FE49-4262-87E1-4D5F6547071D}">
      <dgm:prSet/>
      <dgm:spPr/>
      <dgm:t>
        <a:bodyPr/>
        <a:lstStyle/>
        <a:p>
          <a:endParaRPr lang="en-US"/>
        </a:p>
      </dgm:t>
    </dgm:pt>
    <dgm:pt modelId="{58F40C84-5C28-41ED-8825-1A8F33C9F299}" type="sibTrans" cxnId="{170AAF1F-FE49-4262-87E1-4D5F6547071D}">
      <dgm:prSet/>
      <dgm:spPr/>
      <dgm:t>
        <a:bodyPr/>
        <a:lstStyle/>
        <a:p>
          <a:endParaRPr lang="en-US"/>
        </a:p>
      </dgm:t>
    </dgm:pt>
    <dgm:pt modelId="{871715E1-AE68-4528-93CD-A0204F722459}">
      <dgm:prSet/>
      <dgm:spPr/>
      <dgm:t>
        <a:bodyPr/>
        <a:lstStyle/>
        <a:p>
          <a:pPr rtl="0"/>
          <a:r>
            <a:rPr lang="hr-HR" dirty="0"/>
            <a:t>Registar proračunskih i izvanproračunskih korisnika </a:t>
          </a:r>
          <a:r>
            <a:rPr lang="hr-HR" b="1" dirty="0">
              <a:solidFill>
                <a:schemeClr val="accent4">
                  <a:lumMod val="60000"/>
                  <a:lumOff val="40000"/>
                </a:schemeClr>
              </a:solidFill>
            </a:rPr>
            <a:t>ili</a:t>
          </a:r>
          <a:r>
            <a:rPr lang="hr-HR" b="1" dirty="0"/>
            <a:t> </a:t>
          </a:r>
          <a:r>
            <a:rPr lang="hr-HR" dirty="0"/>
            <a:t>Registar neprofitnih organizacija</a:t>
          </a:r>
        </a:p>
      </dgm:t>
    </dgm:pt>
    <dgm:pt modelId="{67E45AF2-48DF-4E7A-BC3F-9CE65A290E92}" type="parTrans" cxnId="{BB3FB2B9-AAAE-45B1-9080-E842A8B86A60}">
      <dgm:prSet/>
      <dgm:spPr/>
      <dgm:t>
        <a:bodyPr/>
        <a:lstStyle/>
        <a:p>
          <a:endParaRPr lang="en-US"/>
        </a:p>
      </dgm:t>
    </dgm:pt>
    <dgm:pt modelId="{F370216F-6C61-477D-9418-7A66B0A87F64}" type="sibTrans" cxnId="{BB3FB2B9-AAAE-45B1-9080-E842A8B86A60}">
      <dgm:prSet/>
      <dgm:spPr/>
      <dgm:t>
        <a:bodyPr/>
        <a:lstStyle/>
        <a:p>
          <a:endParaRPr lang="en-US"/>
        </a:p>
      </dgm:t>
    </dgm:pt>
    <dgm:pt modelId="{88D7D616-AB44-4B8E-9890-24259E46452F}">
      <dgm:prSet/>
      <dgm:spPr/>
      <dgm:t>
        <a:bodyPr/>
        <a:lstStyle/>
        <a:p>
          <a:pPr rtl="0"/>
          <a:r>
            <a:rPr lang="hr-HR"/>
            <a:t>popis Ministarstva znanosti, obrazovanja i mladih</a:t>
          </a:r>
        </a:p>
      </dgm:t>
    </dgm:pt>
    <dgm:pt modelId="{1238165D-A7C9-4BDC-90E1-3B275ADAC098}" type="parTrans" cxnId="{4B01D076-9F79-4309-8FE7-C6F90948010C}">
      <dgm:prSet/>
      <dgm:spPr/>
      <dgm:t>
        <a:bodyPr/>
        <a:lstStyle/>
        <a:p>
          <a:endParaRPr lang="en-US"/>
        </a:p>
      </dgm:t>
    </dgm:pt>
    <dgm:pt modelId="{882E6C44-02EA-4476-A0B0-95C23FCE6B95}" type="sibTrans" cxnId="{4B01D076-9F79-4309-8FE7-C6F90948010C}">
      <dgm:prSet/>
      <dgm:spPr/>
      <dgm:t>
        <a:bodyPr/>
        <a:lstStyle/>
        <a:p>
          <a:endParaRPr lang="en-US"/>
        </a:p>
      </dgm:t>
    </dgm:pt>
    <dgm:pt modelId="{A8E3BB90-092B-4EC5-8D4A-80E9B4ECE9F9}">
      <dgm:prSet/>
      <dgm:spPr/>
      <dgm:t>
        <a:bodyPr/>
        <a:lstStyle/>
        <a:p>
          <a:pPr rtl="0"/>
          <a:r>
            <a:rPr lang="hr-HR"/>
            <a:t>osnovano školsko sportsko društvo</a:t>
          </a:r>
        </a:p>
      </dgm:t>
    </dgm:pt>
    <dgm:pt modelId="{B436D457-95DA-4789-86DD-926AE3640215}" type="parTrans" cxnId="{BCBBCE60-85AC-4885-BC76-B79EAA5109FF}">
      <dgm:prSet/>
      <dgm:spPr/>
      <dgm:t>
        <a:bodyPr/>
        <a:lstStyle/>
        <a:p>
          <a:endParaRPr lang="en-US"/>
        </a:p>
      </dgm:t>
    </dgm:pt>
    <dgm:pt modelId="{26BCAD9C-2C50-4855-915F-B31222D6A3D5}" type="sibTrans" cxnId="{BCBBCE60-85AC-4885-BC76-B79EAA5109FF}">
      <dgm:prSet/>
      <dgm:spPr/>
      <dgm:t>
        <a:bodyPr/>
        <a:lstStyle/>
        <a:p>
          <a:endParaRPr lang="en-US"/>
        </a:p>
      </dgm:t>
    </dgm:pt>
    <dgm:pt modelId="{77C8BAF5-42A8-43BB-BA7E-BE73ABA2EE87}" type="pres">
      <dgm:prSet presAssocID="{9A61CB0D-1445-4EE0-B5CA-4F4C55DE13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016AED-5509-4DC7-B4F0-106488495FC5}" type="pres">
      <dgm:prSet presAssocID="{F57A7F7E-3846-4969-B270-6543430350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BD3C9-819E-4CD4-B7C4-8917CCC7B124}" type="pres">
      <dgm:prSet presAssocID="{F57A7F7E-3846-4969-B270-65434303508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B599B-5002-4819-9832-BF593F3E6209}" type="pres">
      <dgm:prSet presAssocID="{30317D2D-2023-4E3F-9C61-81AC4740957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4B23B-C36D-4DFD-A93D-1409B79ED1FC}" type="pres">
      <dgm:prSet presAssocID="{30317D2D-2023-4E3F-9C61-81AC4740957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BCE60-85AC-4885-BC76-B79EAA5109FF}" srcId="{30317D2D-2023-4E3F-9C61-81AC4740957C}" destId="{A8E3BB90-092B-4EC5-8D4A-80E9B4ECE9F9}" srcOrd="2" destOrd="0" parTransId="{B436D457-95DA-4789-86DD-926AE3640215}" sibTransId="{26BCAD9C-2C50-4855-915F-B31222D6A3D5}"/>
    <dgm:cxn modelId="{4744A49B-3E06-4427-9144-81385C5734B6}" type="presOf" srcId="{871715E1-AE68-4528-93CD-A0204F722459}" destId="{8834B23B-C36D-4DFD-A93D-1409B79ED1FC}" srcOrd="0" destOrd="0" presId="urn:microsoft.com/office/officeart/2005/8/layout/vList2"/>
    <dgm:cxn modelId="{BB3FB2B9-AAAE-45B1-9080-E842A8B86A60}" srcId="{30317D2D-2023-4E3F-9C61-81AC4740957C}" destId="{871715E1-AE68-4528-93CD-A0204F722459}" srcOrd="0" destOrd="0" parTransId="{67E45AF2-48DF-4E7A-BC3F-9CE65A290E92}" sibTransId="{F370216F-6C61-477D-9418-7A66B0A87F64}"/>
    <dgm:cxn modelId="{9FC496BF-F5A7-4874-AE93-DFC1E857DC81}" srcId="{9A61CB0D-1445-4EE0-B5CA-4F4C55DE130B}" destId="{F57A7F7E-3846-4969-B270-65434303508E}" srcOrd="0" destOrd="0" parTransId="{C775BE9E-6372-4614-8EB6-E5362A4DDBE4}" sibTransId="{82982219-FAF2-45CC-B2BB-A9755FAEAF2D}"/>
    <dgm:cxn modelId="{AAC013A6-9536-4F60-888B-52E365E246F1}" type="presOf" srcId="{88D7D616-AB44-4B8E-9890-24259E46452F}" destId="{8834B23B-C36D-4DFD-A93D-1409B79ED1FC}" srcOrd="0" destOrd="1" presId="urn:microsoft.com/office/officeart/2005/8/layout/vList2"/>
    <dgm:cxn modelId="{4B01D076-9F79-4309-8FE7-C6F90948010C}" srcId="{30317D2D-2023-4E3F-9C61-81AC4740957C}" destId="{88D7D616-AB44-4B8E-9890-24259E46452F}" srcOrd="1" destOrd="0" parTransId="{1238165D-A7C9-4BDC-90E1-3B275ADAC098}" sibTransId="{882E6C44-02EA-4476-A0B0-95C23FCE6B95}"/>
    <dgm:cxn modelId="{F987B032-1FED-491F-B4BA-810DC56915DC}" type="presOf" srcId="{A8E3BB90-092B-4EC5-8D4A-80E9B4ECE9F9}" destId="{8834B23B-C36D-4DFD-A93D-1409B79ED1FC}" srcOrd="0" destOrd="2" presId="urn:microsoft.com/office/officeart/2005/8/layout/vList2"/>
    <dgm:cxn modelId="{170AAF1F-FE49-4262-87E1-4D5F6547071D}" srcId="{9A61CB0D-1445-4EE0-B5CA-4F4C55DE130B}" destId="{30317D2D-2023-4E3F-9C61-81AC4740957C}" srcOrd="1" destOrd="0" parTransId="{D4B4C51D-2F69-4B24-AA27-0A543C815AFC}" sibTransId="{58F40C84-5C28-41ED-8825-1A8F33C9F299}"/>
    <dgm:cxn modelId="{B5331407-6D88-44DA-9399-053FFDB79A78}" srcId="{F57A7F7E-3846-4969-B270-65434303508E}" destId="{5B65D293-8E07-47D7-805C-C5718DD66366}" srcOrd="0" destOrd="0" parTransId="{221FE006-78C3-484E-B8D0-8A39A4DA4576}" sibTransId="{AF7B125C-D631-4753-BD4F-D8D1DAE8A331}"/>
    <dgm:cxn modelId="{746065A9-632A-4C59-95DD-6BA7D95418A3}" type="presOf" srcId="{AD5AE458-F148-4F8A-B7AA-ED3D4F9D90A5}" destId="{397BD3C9-819E-4CD4-B7C4-8917CCC7B124}" srcOrd="0" destOrd="1" presId="urn:microsoft.com/office/officeart/2005/8/layout/vList2"/>
    <dgm:cxn modelId="{1335B8A1-3EB7-440A-AAFD-B65081EB9253}" type="presOf" srcId="{5B65D293-8E07-47D7-805C-C5718DD66366}" destId="{397BD3C9-819E-4CD4-B7C4-8917CCC7B124}" srcOrd="0" destOrd="0" presId="urn:microsoft.com/office/officeart/2005/8/layout/vList2"/>
    <dgm:cxn modelId="{DAA84C2E-4E10-45BC-877F-FA3F92835590}" type="presOf" srcId="{9A61CB0D-1445-4EE0-B5CA-4F4C55DE130B}" destId="{77C8BAF5-42A8-43BB-BA7E-BE73ABA2EE87}" srcOrd="0" destOrd="0" presId="urn:microsoft.com/office/officeart/2005/8/layout/vList2"/>
    <dgm:cxn modelId="{EE08CFAE-51E7-4355-A9E0-BB8C694CC097}" type="presOf" srcId="{F57A7F7E-3846-4969-B270-65434303508E}" destId="{B5016AED-5509-4DC7-B4F0-106488495FC5}" srcOrd="0" destOrd="0" presId="urn:microsoft.com/office/officeart/2005/8/layout/vList2"/>
    <dgm:cxn modelId="{DE258528-2536-4F94-9613-96B763FFAD0C}" type="presOf" srcId="{30317D2D-2023-4E3F-9C61-81AC4740957C}" destId="{0ACB599B-5002-4819-9832-BF593F3E6209}" srcOrd="0" destOrd="0" presId="urn:microsoft.com/office/officeart/2005/8/layout/vList2"/>
    <dgm:cxn modelId="{5A1C2B83-4DB4-4943-882B-6E8419E5D813}" srcId="{F57A7F7E-3846-4969-B270-65434303508E}" destId="{AD5AE458-F148-4F8A-B7AA-ED3D4F9D90A5}" srcOrd="1" destOrd="0" parTransId="{21CD22AB-8833-46EC-AB67-29B0B3EF66AB}" sibTransId="{43A31CC0-97D7-4953-A434-3F66FE41352C}"/>
    <dgm:cxn modelId="{11F6E303-538A-42A7-B37C-2B7D5CF822B1}" type="presParOf" srcId="{77C8BAF5-42A8-43BB-BA7E-BE73ABA2EE87}" destId="{B5016AED-5509-4DC7-B4F0-106488495FC5}" srcOrd="0" destOrd="0" presId="urn:microsoft.com/office/officeart/2005/8/layout/vList2"/>
    <dgm:cxn modelId="{C497F955-24E5-482A-A418-5A5628ED2C5C}" type="presParOf" srcId="{77C8BAF5-42A8-43BB-BA7E-BE73ABA2EE87}" destId="{397BD3C9-819E-4CD4-B7C4-8917CCC7B124}" srcOrd="1" destOrd="0" presId="urn:microsoft.com/office/officeart/2005/8/layout/vList2"/>
    <dgm:cxn modelId="{B0A6C0DB-FD5D-4E9B-99F6-E4B40D366ABC}" type="presParOf" srcId="{77C8BAF5-42A8-43BB-BA7E-BE73ABA2EE87}" destId="{0ACB599B-5002-4819-9832-BF593F3E6209}" srcOrd="2" destOrd="0" presId="urn:microsoft.com/office/officeart/2005/8/layout/vList2"/>
    <dgm:cxn modelId="{B5FE008A-09BF-4D36-9390-46310BF7B9E0}" type="presParOf" srcId="{77C8BAF5-42A8-43BB-BA7E-BE73ABA2EE87}" destId="{8834B23B-C36D-4DFD-A93D-1409B79ED1F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C973DF-3490-4D64-9E1B-C3A62531A4A4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A75793A-FB90-4184-8376-63E80450235B}">
      <dgm:prSet/>
      <dgm:spPr/>
      <dgm:t>
        <a:bodyPr/>
        <a:lstStyle/>
        <a:p>
          <a:pPr rtl="0"/>
          <a:r>
            <a:rPr lang="hr-HR" b="1" dirty="0">
              <a:solidFill>
                <a:schemeClr val="bg1"/>
              </a:solidFill>
            </a:rPr>
            <a:t>Ustanove u sportu ili socijalnoj skrbi</a:t>
          </a:r>
          <a:endParaRPr lang="hr-HR" dirty="0">
            <a:solidFill>
              <a:schemeClr val="bg1"/>
            </a:solidFill>
          </a:endParaRPr>
        </a:p>
      </dgm:t>
    </dgm:pt>
    <dgm:pt modelId="{94ADC69E-5C47-41FC-AED3-E24C5C25FB66}" type="parTrans" cxnId="{C6D944E2-1754-44C3-9939-6D31EDA12CD9}">
      <dgm:prSet/>
      <dgm:spPr/>
      <dgm:t>
        <a:bodyPr/>
        <a:lstStyle/>
        <a:p>
          <a:endParaRPr lang="en-US"/>
        </a:p>
      </dgm:t>
    </dgm:pt>
    <dgm:pt modelId="{06A10D6B-3E10-4B73-BF61-068201A71446}" type="sibTrans" cxnId="{C6D944E2-1754-44C3-9939-6D31EDA12CD9}">
      <dgm:prSet/>
      <dgm:spPr/>
      <dgm:t>
        <a:bodyPr/>
        <a:lstStyle/>
        <a:p>
          <a:endParaRPr lang="en-US"/>
        </a:p>
      </dgm:t>
    </dgm:pt>
    <dgm:pt modelId="{A726B3E3-6E8B-427C-8532-DFE8B2A50A4B}">
      <dgm:prSet/>
      <dgm:spPr/>
      <dgm:t>
        <a:bodyPr/>
        <a:lstStyle/>
        <a:p>
          <a:pPr rtl="0"/>
          <a:r>
            <a:rPr lang="hr-HR" dirty="0"/>
            <a:t>Evidencija pravnih osoba u sportu </a:t>
          </a:r>
          <a:r>
            <a:rPr lang="hr-HR" b="1" dirty="0">
              <a:solidFill>
                <a:schemeClr val="accent4">
                  <a:lumMod val="60000"/>
                  <a:lumOff val="40000"/>
                </a:schemeClr>
              </a:solidFill>
            </a:rPr>
            <a:t>ili</a:t>
          </a:r>
          <a:r>
            <a:rPr lang="hr-HR" b="1" dirty="0"/>
            <a:t> </a:t>
          </a:r>
          <a:r>
            <a:rPr lang="hr-HR" dirty="0"/>
            <a:t>Registar pravnih i fizičkih osoba koje obavljaju djelatnost socijalne skrbi </a:t>
          </a:r>
        </a:p>
      </dgm:t>
    </dgm:pt>
    <dgm:pt modelId="{DD88426B-1A0F-4BF6-80C0-15CD11C52DAB}" type="parTrans" cxnId="{277EA7D0-4D75-4116-ACE6-BB9E6A40F2CE}">
      <dgm:prSet/>
      <dgm:spPr/>
      <dgm:t>
        <a:bodyPr/>
        <a:lstStyle/>
        <a:p>
          <a:endParaRPr lang="en-US"/>
        </a:p>
      </dgm:t>
    </dgm:pt>
    <dgm:pt modelId="{32921C11-67CF-405E-8D6A-40997BEAF6CF}" type="sibTrans" cxnId="{277EA7D0-4D75-4116-ACE6-BB9E6A40F2CE}">
      <dgm:prSet/>
      <dgm:spPr/>
      <dgm:t>
        <a:bodyPr/>
        <a:lstStyle/>
        <a:p>
          <a:endParaRPr lang="en-US"/>
        </a:p>
      </dgm:t>
    </dgm:pt>
    <dgm:pt modelId="{06AC50C1-608F-43D5-87FE-210D9966631E}">
      <dgm:prSet/>
      <dgm:spPr/>
      <dgm:t>
        <a:bodyPr/>
        <a:lstStyle/>
        <a:p>
          <a:pPr rtl="0"/>
          <a:r>
            <a:rPr lang="hr-HR"/>
            <a:t>registrirane u Republici Hrvatskoj</a:t>
          </a:r>
        </a:p>
      </dgm:t>
    </dgm:pt>
    <dgm:pt modelId="{91C5F8F0-8467-4844-AA39-1082BCFDFCE2}" type="parTrans" cxnId="{BBF5BF7D-855B-432F-93F1-91FD14DE0F4F}">
      <dgm:prSet/>
      <dgm:spPr/>
      <dgm:t>
        <a:bodyPr/>
        <a:lstStyle/>
        <a:p>
          <a:endParaRPr lang="en-US"/>
        </a:p>
      </dgm:t>
    </dgm:pt>
    <dgm:pt modelId="{DABEE037-0CED-4518-83C1-39C42BB4E160}" type="sibTrans" cxnId="{BBF5BF7D-855B-432F-93F1-91FD14DE0F4F}">
      <dgm:prSet/>
      <dgm:spPr/>
      <dgm:t>
        <a:bodyPr/>
        <a:lstStyle/>
        <a:p>
          <a:endParaRPr lang="en-US"/>
        </a:p>
      </dgm:t>
    </dgm:pt>
    <dgm:pt modelId="{64049CBB-8034-4FC6-BDCE-F21BBC0DFE6C}">
      <dgm:prSet/>
      <dgm:spPr/>
      <dgm:t>
        <a:bodyPr/>
        <a:lstStyle/>
        <a:p>
          <a:pPr rtl="0"/>
          <a:r>
            <a:rPr lang="hr-HR" dirty="0"/>
            <a:t>Registar proračunskih i izvanproračunskih korisnika </a:t>
          </a:r>
          <a:r>
            <a:rPr lang="hr-HR" b="1" dirty="0">
              <a:solidFill>
                <a:schemeClr val="accent4">
                  <a:lumMod val="60000"/>
                  <a:lumOff val="40000"/>
                </a:schemeClr>
              </a:solidFill>
            </a:rPr>
            <a:t>ili</a:t>
          </a:r>
          <a:r>
            <a:rPr lang="hr-HR" dirty="0"/>
            <a:t> Registar neprofitnih organizacija</a:t>
          </a:r>
        </a:p>
      </dgm:t>
    </dgm:pt>
    <dgm:pt modelId="{BFD16909-8736-43FB-9916-C9ACEF721E40}" type="parTrans" cxnId="{BBC5CCCA-CDC7-4E75-9A1E-B04EE07F5E9E}">
      <dgm:prSet/>
      <dgm:spPr/>
      <dgm:t>
        <a:bodyPr/>
        <a:lstStyle/>
        <a:p>
          <a:endParaRPr lang="en-US"/>
        </a:p>
      </dgm:t>
    </dgm:pt>
    <dgm:pt modelId="{76F831F0-9439-4E06-8BCE-9E1FD3C1093A}" type="sibTrans" cxnId="{BBC5CCCA-CDC7-4E75-9A1E-B04EE07F5E9E}">
      <dgm:prSet/>
      <dgm:spPr/>
      <dgm:t>
        <a:bodyPr/>
        <a:lstStyle/>
        <a:p>
          <a:endParaRPr lang="en-US"/>
        </a:p>
      </dgm:t>
    </dgm:pt>
    <dgm:pt modelId="{5D5CB3DE-53B0-4290-B8BB-D6203F357560}">
      <dgm:prSet/>
      <dgm:spPr/>
      <dgm:t>
        <a:bodyPr/>
        <a:lstStyle/>
        <a:p>
          <a:pPr rtl="0"/>
          <a:r>
            <a:rPr lang="hr-HR" b="1" dirty="0">
              <a:solidFill>
                <a:schemeClr val="bg1"/>
              </a:solidFill>
            </a:rPr>
            <a:t>Osnovne i srednje škole </a:t>
          </a:r>
          <a:endParaRPr lang="hr-HR" dirty="0">
            <a:solidFill>
              <a:schemeClr val="bg1"/>
            </a:solidFill>
          </a:endParaRPr>
        </a:p>
      </dgm:t>
    </dgm:pt>
    <dgm:pt modelId="{FD2F9E62-B5FC-4D9E-BE38-39897F0A71DD}" type="parTrans" cxnId="{A3A940CD-6F08-4554-8B8A-A26641DF8128}">
      <dgm:prSet/>
      <dgm:spPr/>
      <dgm:t>
        <a:bodyPr/>
        <a:lstStyle/>
        <a:p>
          <a:endParaRPr lang="en-US"/>
        </a:p>
      </dgm:t>
    </dgm:pt>
    <dgm:pt modelId="{3C7D8E71-87C6-455B-AA5D-CB26420B70D5}" type="sibTrans" cxnId="{A3A940CD-6F08-4554-8B8A-A26641DF8128}">
      <dgm:prSet/>
      <dgm:spPr/>
      <dgm:t>
        <a:bodyPr/>
        <a:lstStyle/>
        <a:p>
          <a:endParaRPr lang="en-US"/>
        </a:p>
      </dgm:t>
    </dgm:pt>
    <dgm:pt modelId="{9074D014-2940-4B70-BC4F-A3D7D2C5BB77}">
      <dgm:prSet/>
      <dgm:spPr/>
      <dgm:t>
        <a:bodyPr/>
        <a:lstStyle/>
        <a:p>
          <a:pPr rtl="0"/>
          <a:r>
            <a:rPr lang="hr-HR" dirty="0"/>
            <a:t>Registar proračunskih i izvanproračunskih korisnika </a:t>
          </a:r>
          <a:r>
            <a:rPr lang="hr-HR" b="1" dirty="0">
              <a:solidFill>
                <a:schemeClr val="accent4">
                  <a:lumMod val="60000"/>
                  <a:lumOff val="40000"/>
                </a:schemeClr>
              </a:solidFill>
            </a:rPr>
            <a:t>ili</a:t>
          </a:r>
          <a:r>
            <a:rPr lang="hr-HR" dirty="0"/>
            <a:t> Registar neprofitnih organizacija</a:t>
          </a:r>
        </a:p>
      </dgm:t>
    </dgm:pt>
    <dgm:pt modelId="{DFE71B7B-B6B1-4193-84FA-A30DB4F0F79B}" type="parTrans" cxnId="{F9AD91B2-C0DF-404F-B3D1-F34EE6D92318}">
      <dgm:prSet/>
      <dgm:spPr/>
      <dgm:t>
        <a:bodyPr/>
        <a:lstStyle/>
        <a:p>
          <a:endParaRPr lang="en-US"/>
        </a:p>
      </dgm:t>
    </dgm:pt>
    <dgm:pt modelId="{F1CF50A5-251D-4081-92B8-43E24737AF28}" type="sibTrans" cxnId="{F9AD91B2-C0DF-404F-B3D1-F34EE6D92318}">
      <dgm:prSet/>
      <dgm:spPr/>
      <dgm:t>
        <a:bodyPr/>
        <a:lstStyle/>
        <a:p>
          <a:endParaRPr lang="en-US"/>
        </a:p>
      </dgm:t>
    </dgm:pt>
    <dgm:pt modelId="{222E8CF6-AA4F-4827-A0C9-AB002169485F}">
      <dgm:prSet/>
      <dgm:spPr/>
      <dgm:t>
        <a:bodyPr/>
        <a:lstStyle/>
        <a:p>
          <a:pPr rtl="0"/>
          <a:r>
            <a:rPr lang="hr-HR" dirty="0"/>
            <a:t>popis Ministarstva znanosti, obrazovanja i mladih</a:t>
          </a:r>
        </a:p>
      </dgm:t>
    </dgm:pt>
    <dgm:pt modelId="{3FC2B8A1-A7B9-4D59-97FB-360A708556F2}" type="parTrans" cxnId="{AF4BB0E8-1D6C-4E46-A518-8141A5CF4FE6}">
      <dgm:prSet/>
      <dgm:spPr/>
      <dgm:t>
        <a:bodyPr/>
        <a:lstStyle/>
        <a:p>
          <a:endParaRPr lang="en-US"/>
        </a:p>
      </dgm:t>
    </dgm:pt>
    <dgm:pt modelId="{8B1B4F48-7515-4AF7-AC75-C34E9A56E227}" type="sibTrans" cxnId="{AF4BB0E8-1D6C-4E46-A518-8141A5CF4FE6}">
      <dgm:prSet/>
      <dgm:spPr/>
      <dgm:t>
        <a:bodyPr/>
        <a:lstStyle/>
        <a:p>
          <a:endParaRPr lang="en-US"/>
        </a:p>
      </dgm:t>
    </dgm:pt>
    <dgm:pt modelId="{061E1678-9F56-4D4F-9703-6DA2FD1FF27A}">
      <dgm:prSet/>
      <dgm:spPr/>
      <dgm:t>
        <a:bodyPr/>
        <a:lstStyle/>
        <a:p>
          <a:pPr rtl="0"/>
          <a:r>
            <a:rPr lang="hr-HR"/>
            <a:t>osnovano školsko sportsko društvo</a:t>
          </a:r>
        </a:p>
      </dgm:t>
    </dgm:pt>
    <dgm:pt modelId="{0A03B5F0-CCBB-4139-B2F9-940EF3147D62}" type="parTrans" cxnId="{9E3A3358-1750-4BD8-8894-DD001C365C39}">
      <dgm:prSet/>
      <dgm:spPr/>
      <dgm:t>
        <a:bodyPr/>
        <a:lstStyle/>
        <a:p>
          <a:endParaRPr lang="en-US"/>
        </a:p>
      </dgm:t>
    </dgm:pt>
    <dgm:pt modelId="{505F9CFD-60A2-4F73-9469-F241F9BD8CF1}" type="sibTrans" cxnId="{9E3A3358-1750-4BD8-8894-DD001C365C39}">
      <dgm:prSet/>
      <dgm:spPr/>
      <dgm:t>
        <a:bodyPr/>
        <a:lstStyle/>
        <a:p>
          <a:endParaRPr lang="en-US"/>
        </a:p>
      </dgm:t>
    </dgm:pt>
    <dgm:pt modelId="{BEBFC0AE-ADC5-449D-95E7-738BDF14B471}" type="pres">
      <dgm:prSet presAssocID="{E1C973DF-3490-4D64-9E1B-C3A62531A4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D282DB-8C96-4146-A3B1-542B9AA04798}" type="pres">
      <dgm:prSet presAssocID="{0A75793A-FB90-4184-8376-63E8045023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A19E7-E7DA-4E46-B211-C32FA49054D4}" type="pres">
      <dgm:prSet presAssocID="{0A75793A-FB90-4184-8376-63E80450235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98E7A-C084-4E4F-A642-3B57BBFB24E1}" type="pres">
      <dgm:prSet presAssocID="{5D5CB3DE-53B0-4290-B8BB-D6203F35756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B58B-4876-4838-9F00-6B0821FB203A}" type="pres">
      <dgm:prSet presAssocID="{5D5CB3DE-53B0-4290-B8BB-D6203F35756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4BB0E8-1D6C-4E46-A518-8141A5CF4FE6}" srcId="{5D5CB3DE-53B0-4290-B8BB-D6203F357560}" destId="{222E8CF6-AA4F-4827-A0C9-AB002169485F}" srcOrd="1" destOrd="0" parTransId="{3FC2B8A1-A7B9-4D59-97FB-360A708556F2}" sibTransId="{8B1B4F48-7515-4AF7-AC75-C34E9A56E227}"/>
    <dgm:cxn modelId="{BBC5CCCA-CDC7-4E75-9A1E-B04EE07F5E9E}" srcId="{0A75793A-FB90-4184-8376-63E80450235B}" destId="{64049CBB-8034-4FC6-BDCE-F21BBC0DFE6C}" srcOrd="2" destOrd="0" parTransId="{BFD16909-8736-43FB-9916-C9ACEF721E40}" sibTransId="{76F831F0-9439-4E06-8BCE-9E1FD3C1093A}"/>
    <dgm:cxn modelId="{F9AD91B2-C0DF-404F-B3D1-F34EE6D92318}" srcId="{5D5CB3DE-53B0-4290-B8BB-D6203F357560}" destId="{9074D014-2940-4B70-BC4F-A3D7D2C5BB77}" srcOrd="0" destOrd="0" parTransId="{DFE71B7B-B6B1-4193-84FA-A30DB4F0F79B}" sibTransId="{F1CF50A5-251D-4081-92B8-43E24737AF28}"/>
    <dgm:cxn modelId="{BBF5BF7D-855B-432F-93F1-91FD14DE0F4F}" srcId="{0A75793A-FB90-4184-8376-63E80450235B}" destId="{06AC50C1-608F-43D5-87FE-210D9966631E}" srcOrd="1" destOrd="0" parTransId="{91C5F8F0-8467-4844-AA39-1082BCFDFCE2}" sibTransId="{DABEE037-0CED-4518-83C1-39C42BB4E160}"/>
    <dgm:cxn modelId="{A3A940CD-6F08-4554-8B8A-A26641DF8128}" srcId="{E1C973DF-3490-4D64-9E1B-C3A62531A4A4}" destId="{5D5CB3DE-53B0-4290-B8BB-D6203F357560}" srcOrd="1" destOrd="0" parTransId="{FD2F9E62-B5FC-4D9E-BE38-39897F0A71DD}" sibTransId="{3C7D8E71-87C6-455B-AA5D-CB26420B70D5}"/>
    <dgm:cxn modelId="{2C9EF9E6-6E2C-4246-AF6A-B708887052FE}" type="presOf" srcId="{A726B3E3-6E8B-427C-8532-DFE8B2A50A4B}" destId="{CF7A19E7-E7DA-4E46-B211-C32FA49054D4}" srcOrd="0" destOrd="0" presId="urn:microsoft.com/office/officeart/2005/8/layout/vList2"/>
    <dgm:cxn modelId="{4D244047-E29C-400F-92CC-52EFA3251C2D}" type="presOf" srcId="{0A75793A-FB90-4184-8376-63E80450235B}" destId="{7CD282DB-8C96-4146-A3B1-542B9AA04798}" srcOrd="0" destOrd="0" presId="urn:microsoft.com/office/officeart/2005/8/layout/vList2"/>
    <dgm:cxn modelId="{9E3A3358-1750-4BD8-8894-DD001C365C39}" srcId="{5D5CB3DE-53B0-4290-B8BB-D6203F357560}" destId="{061E1678-9F56-4D4F-9703-6DA2FD1FF27A}" srcOrd="2" destOrd="0" parTransId="{0A03B5F0-CCBB-4139-B2F9-940EF3147D62}" sibTransId="{505F9CFD-60A2-4F73-9469-F241F9BD8CF1}"/>
    <dgm:cxn modelId="{846084FA-2C42-4BB3-A12A-A1182ACCF288}" type="presOf" srcId="{06AC50C1-608F-43D5-87FE-210D9966631E}" destId="{CF7A19E7-E7DA-4E46-B211-C32FA49054D4}" srcOrd="0" destOrd="1" presId="urn:microsoft.com/office/officeart/2005/8/layout/vList2"/>
    <dgm:cxn modelId="{220118C6-DDF5-423C-A69E-9A5149C3BF97}" type="presOf" srcId="{E1C973DF-3490-4D64-9E1B-C3A62531A4A4}" destId="{BEBFC0AE-ADC5-449D-95E7-738BDF14B471}" srcOrd="0" destOrd="0" presId="urn:microsoft.com/office/officeart/2005/8/layout/vList2"/>
    <dgm:cxn modelId="{C7C42C59-56EB-49C9-8C11-D9A7F6073A36}" type="presOf" srcId="{9074D014-2940-4B70-BC4F-A3D7D2C5BB77}" destId="{E7F6B58B-4876-4838-9F00-6B0821FB203A}" srcOrd="0" destOrd="0" presId="urn:microsoft.com/office/officeart/2005/8/layout/vList2"/>
    <dgm:cxn modelId="{916D77F9-43B7-47A7-A750-6DBA6D1E7B0C}" type="presOf" srcId="{222E8CF6-AA4F-4827-A0C9-AB002169485F}" destId="{E7F6B58B-4876-4838-9F00-6B0821FB203A}" srcOrd="0" destOrd="1" presId="urn:microsoft.com/office/officeart/2005/8/layout/vList2"/>
    <dgm:cxn modelId="{2E005810-543F-434D-A606-CDAE3A86CB60}" type="presOf" srcId="{5D5CB3DE-53B0-4290-B8BB-D6203F357560}" destId="{4BB98E7A-C084-4E4F-A642-3B57BBFB24E1}" srcOrd="0" destOrd="0" presId="urn:microsoft.com/office/officeart/2005/8/layout/vList2"/>
    <dgm:cxn modelId="{397E738C-B855-474C-92AA-90C24C280061}" type="presOf" srcId="{64049CBB-8034-4FC6-BDCE-F21BBC0DFE6C}" destId="{CF7A19E7-E7DA-4E46-B211-C32FA49054D4}" srcOrd="0" destOrd="2" presId="urn:microsoft.com/office/officeart/2005/8/layout/vList2"/>
    <dgm:cxn modelId="{277EA7D0-4D75-4116-ACE6-BB9E6A40F2CE}" srcId="{0A75793A-FB90-4184-8376-63E80450235B}" destId="{A726B3E3-6E8B-427C-8532-DFE8B2A50A4B}" srcOrd="0" destOrd="0" parTransId="{DD88426B-1A0F-4BF6-80C0-15CD11C52DAB}" sibTransId="{32921C11-67CF-405E-8D6A-40997BEAF6CF}"/>
    <dgm:cxn modelId="{C6D944E2-1754-44C3-9939-6D31EDA12CD9}" srcId="{E1C973DF-3490-4D64-9E1B-C3A62531A4A4}" destId="{0A75793A-FB90-4184-8376-63E80450235B}" srcOrd="0" destOrd="0" parTransId="{94ADC69E-5C47-41FC-AED3-E24C5C25FB66}" sibTransId="{06A10D6B-3E10-4B73-BF61-068201A71446}"/>
    <dgm:cxn modelId="{D406EA51-446A-4EE4-9C5C-D39E207399B7}" type="presOf" srcId="{061E1678-9F56-4D4F-9703-6DA2FD1FF27A}" destId="{E7F6B58B-4876-4838-9F00-6B0821FB203A}" srcOrd="0" destOrd="2" presId="urn:microsoft.com/office/officeart/2005/8/layout/vList2"/>
    <dgm:cxn modelId="{500E3F66-DBD2-4EC8-91E1-62B5E0618D85}" type="presParOf" srcId="{BEBFC0AE-ADC5-449D-95E7-738BDF14B471}" destId="{7CD282DB-8C96-4146-A3B1-542B9AA04798}" srcOrd="0" destOrd="0" presId="urn:microsoft.com/office/officeart/2005/8/layout/vList2"/>
    <dgm:cxn modelId="{1D816F2E-7108-4010-976B-6D4693F28BE5}" type="presParOf" srcId="{BEBFC0AE-ADC5-449D-95E7-738BDF14B471}" destId="{CF7A19E7-E7DA-4E46-B211-C32FA49054D4}" srcOrd="1" destOrd="0" presId="urn:microsoft.com/office/officeart/2005/8/layout/vList2"/>
    <dgm:cxn modelId="{5A373CC7-EDBC-411B-BAC2-5E0CC5BE462A}" type="presParOf" srcId="{BEBFC0AE-ADC5-449D-95E7-738BDF14B471}" destId="{4BB98E7A-C084-4E4F-A642-3B57BBFB24E1}" srcOrd="2" destOrd="0" presId="urn:microsoft.com/office/officeart/2005/8/layout/vList2"/>
    <dgm:cxn modelId="{CE0642BE-B719-4015-9305-F17E0C026B27}" type="presParOf" srcId="{BEBFC0AE-ADC5-449D-95E7-738BDF14B471}" destId="{E7F6B58B-4876-4838-9F00-6B0821FB203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18FC44-8014-4BEC-B7F8-F67A1ED1744F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E66AA5A-2C2F-4DEE-B4D0-E321452C1882}">
      <dgm:prSet custT="1"/>
      <dgm:spPr/>
      <dgm:t>
        <a:bodyPr/>
        <a:lstStyle/>
        <a:p>
          <a:pPr rtl="0"/>
          <a:r>
            <a:rPr lang="hr-HR" sz="2800" b="1" dirty="0"/>
            <a:t>Ustanove iz sustava visokog obrazovanja</a:t>
          </a:r>
          <a:r>
            <a:rPr lang="hr-HR" sz="2800" dirty="0"/>
            <a:t> </a:t>
          </a:r>
        </a:p>
      </dgm:t>
    </dgm:pt>
    <dgm:pt modelId="{E2ABE613-F29B-4F85-AD15-41664BD387CE}" type="parTrans" cxnId="{13E04E3C-B4B0-41AE-AFE1-4775DD25514C}">
      <dgm:prSet/>
      <dgm:spPr/>
      <dgm:t>
        <a:bodyPr/>
        <a:lstStyle/>
        <a:p>
          <a:endParaRPr lang="en-US"/>
        </a:p>
      </dgm:t>
    </dgm:pt>
    <dgm:pt modelId="{99F13346-4B0A-4D69-AD7F-3429AA99576C}" type="sibTrans" cxnId="{13E04E3C-B4B0-41AE-AFE1-4775DD25514C}">
      <dgm:prSet/>
      <dgm:spPr/>
      <dgm:t>
        <a:bodyPr/>
        <a:lstStyle/>
        <a:p>
          <a:endParaRPr lang="en-US"/>
        </a:p>
      </dgm:t>
    </dgm:pt>
    <dgm:pt modelId="{9F1A39E0-A774-411F-83C3-108F5CD324DE}">
      <dgm:prSet/>
      <dgm:spPr/>
      <dgm:t>
        <a:bodyPr/>
        <a:lstStyle/>
        <a:p>
          <a:pPr rtl="0"/>
          <a:r>
            <a:rPr lang="hr-HR" dirty="0"/>
            <a:t>Registar proračunskih i izvanproračunskih korisnika </a:t>
          </a:r>
          <a:r>
            <a:rPr lang="hr-HR" b="1" dirty="0">
              <a:solidFill>
                <a:schemeClr val="accent4">
                  <a:lumMod val="60000"/>
                  <a:lumOff val="40000"/>
                </a:schemeClr>
              </a:solidFill>
            </a:rPr>
            <a:t>ili</a:t>
          </a:r>
          <a:r>
            <a:rPr lang="hr-HR" dirty="0"/>
            <a:t> Registar neprofitnih organizacija</a:t>
          </a:r>
        </a:p>
      </dgm:t>
    </dgm:pt>
    <dgm:pt modelId="{15316688-9CF5-476C-BCBE-EC5B3B7E0E94}" type="parTrans" cxnId="{E3AD1118-CB80-4A75-949C-C469B943EBAE}">
      <dgm:prSet/>
      <dgm:spPr/>
      <dgm:t>
        <a:bodyPr/>
        <a:lstStyle/>
        <a:p>
          <a:endParaRPr lang="en-US"/>
        </a:p>
      </dgm:t>
    </dgm:pt>
    <dgm:pt modelId="{C8E735AB-050C-4856-B535-B576DC579E51}" type="sibTrans" cxnId="{E3AD1118-CB80-4A75-949C-C469B943EBAE}">
      <dgm:prSet/>
      <dgm:spPr/>
      <dgm:t>
        <a:bodyPr/>
        <a:lstStyle/>
        <a:p>
          <a:endParaRPr lang="en-US"/>
        </a:p>
      </dgm:t>
    </dgm:pt>
    <dgm:pt modelId="{CA4E6A68-8355-4B8B-99AA-CDA6484988A6}">
      <dgm:prSet/>
      <dgm:spPr/>
      <dgm:t>
        <a:bodyPr/>
        <a:lstStyle/>
        <a:p>
          <a:pPr rtl="0"/>
          <a:r>
            <a:rPr lang="hr-HR" dirty="0"/>
            <a:t>popis Ministarstva znanosti, obrazovanja i mladih</a:t>
          </a:r>
        </a:p>
      </dgm:t>
    </dgm:pt>
    <dgm:pt modelId="{DD17C684-C7D9-49CA-A182-3A4C8358BF4A}" type="parTrans" cxnId="{33AB096F-FA8F-40CB-8601-097547B89E6A}">
      <dgm:prSet/>
      <dgm:spPr/>
      <dgm:t>
        <a:bodyPr/>
        <a:lstStyle/>
        <a:p>
          <a:endParaRPr lang="en-US"/>
        </a:p>
      </dgm:t>
    </dgm:pt>
    <dgm:pt modelId="{23C7D26A-7AE7-4304-8CAC-8F1A66FB7860}" type="sibTrans" cxnId="{33AB096F-FA8F-40CB-8601-097547B89E6A}">
      <dgm:prSet/>
      <dgm:spPr/>
      <dgm:t>
        <a:bodyPr/>
        <a:lstStyle/>
        <a:p>
          <a:endParaRPr lang="en-US"/>
        </a:p>
      </dgm:t>
    </dgm:pt>
    <dgm:pt modelId="{58967092-5482-4C5A-9256-3957BE412764}">
      <dgm:prSet custT="1"/>
      <dgm:spPr/>
      <dgm:t>
        <a:bodyPr/>
        <a:lstStyle/>
        <a:p>
          <a:pPr rtl="0"/>
          <a:r>
            <a:rPr lang="hr-HR" sz="2800" b="1" dirty="0"/>
            <a:t>Dječji vrtići</a:t>
          </a:r>
          <a:endParaRPr lang="hr-HR" sz="2800" dirty="0"/>
        </a:p>
      </dgm:t>
    </dgm:pt>
    <dgm:pt modelId="{51F0324F-DCB7-406A-A784-762945104EE9}" type="parTrans" cxnId="{86DE4B00-0B35-41E6-B405-3FAEF8BF3DCA}">
      <dgm:prSet/>
      <dgm:spPr/>
      <dgm:t>
        <a:bodyPr/>
        <a:lstStyle/>
        <a:p>
          <a:endParaRPr lang="en-US"/>
        </a:p>
      </dgm:t>
    </dgm:pt>
    <dgm:pt modelId="{DBF676E5-92ED-4966-822B-94F6BBADCFFC}" type="sibTrans" cxnId="{86DE4B00-0B35-41E6-B405-3FAEF8BF3DCA}">
      <dgm:prSet/>
      <dgm:spPr/>
      <dgm:t>
        <a:bodyPr/>
        <a:lstStyle/>
        <a:p>
          <a:endParaRPr lang="en-US"/>
        </a:p>
      </dgm:t>
    </dgm:pt>
    <dgm:pt modelId="{0AF738A9-F030-4FFE-B77E-3F424A23334F}">
      <dgm:prSet/>
      <dgm:spPr/>
      <dgm:t>
        <a:bodyPr/>
        <a:lstStyle/>
        <a:p>
          <a:pPr rtl="0"/>
          <a:r>
            <a:rPr lang="hr-HR" dirty="0"/>
            <a:t>Registar proračunskih i izvanproračunskih korisnika </a:t>
          </a:r>
          <a:r>
            <a:rPr lang="hr-HR" b="1" dirty="0">
              <a:solidFill>
                <a:schemeClr val="accent4">
                  <a:lumMod val="60000"/>
                  <a:lumOff val="40000"/>
                </a:schemeClr>
              </a:solidFill>
            </a:rPr>
            <a:t>ili</a:t>
          </a:r>
          <a:r>
            <a:rPr lang="hr-HR" dirty="0"/>
            <a:t> Registar neprofitnih organizacija</a:t>
          </a:r>
        </a:p>
      </dgm:t>
    </dgm:pt>
    <dgm:pt modelId="{D1E8A8DE-1269-4EBA-B750-FE6089AF8625}" type="parTrans" cxnId="{84C52EFB-DD1E-40A1-B1C1-14A6F4246ED1}">
      <dgm:prSet/>
      <dgm:spPr/>
      <dgm:t>
        <a:bodyPr/>
        <a:lstStyle/>
        <a:p>
          <a:endParaRPr lang="en-US"/>
        </a:p>
      </dgm:t>
    </dgm:pt>
    <dgm:pt modelId="{E5093131-B086-4FAF-A9B2-5B14BC55FFDF}" type="sibTrans" cxnId="{84C52EFB-DD1E-40A1-B1C1-14A6F4246ED1}">
      <dgm:prSet/>
      <dgm:spPr/>
      <dgm:t>
        <a:bodyPr/>
        <a:lstStyle/>
        <a:p>
          <a:endParaRPr lang="en-US"/>
        </a:p>
      </dgm:t>
    </dgm:pt>
    <dgm:pt modelId="{7BA33F87-D7FB-4EA1-990E-EFB33E1029E0}">
      <dgm:prSet/>
      <dgm:spPr/>
      <dgm:t>
        <a:bodyPr/>
        <a:lstStyle/>
        <a:p>
          <a:pPr rtl="0"/>
          <a:r>
            <a:rPr lang="hr-HR" dirty="0"/>
            <a:t>popis Ministarstva znanosti, obrazovanja i mladih</a:t>
          </a:r>
        </a:p>
      </dgm:t>
    </dgm:pt>
    <dgm:pt modelId="{32EBF0F6-CA38-4C8E-A756-4CF678946FCE}" type="parTrans" cxnId="{72D0B958-7C19-4ED5-9FDA-4B3236448E90}">
      <dgm:prSet/>
      <dgm:spPr/>
      <dgm:t>
        <a:bodyPr/>
        <a:lstStyle/>
        <a:p>
          <a:endParaRPr lang="en-US"/>
        </a:p>
      </dgm:t>
    </dgm:pt>
    <dgm:pt modelId="{B60C7E95-F314-47E8-953F-3AA318BE927C}" type="sibTrans" cxnId="{72D0B958-7C19-4ED5-9FDA-4B3236448E90}">
      <dgm:prSet/>
      <dgm:spPr/>
      <dgm:t>
        <a:bodyPr/>
        <a:lstStyle/>
        <a:p>
          <a:endParaRPr lang="en-US"/>
        </a:p>
      </dgm:t>
    </dgm:pt>
    <dgm:pt modelId="{8ED2F990-083C-43BE-9334-C3CE573E705F}" type="pres">
      <dgm:prSet presAssocID="{6118FC44-8014-4BEC-B7F8-F67A1ED174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6A6DA-260C-4B06-969B-2DE5A21CE6B1}" type="pres">
      <dgm:prSet presAssocID="{5E66AA5A-2C2F-4DEE-B4D0-E321452C188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8FD90-8352-4C74-ABD5-8E830985B4EF}" type="pres">
      <dgm:prSet presAssocID="{5E66AA5A-2C2F-4DEE-B4D0-E321452C188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96767-2F57-4F3F-B4D5-4D311ED30BB8}" type="pres">
      <dgm:prSet presAssocID="{58967092-5482-4C5A-9256-3957BE41276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2105E-4A5E-4A02-B3CB-FFFF08739FC8}" type="pres">
      <dgm:prSet presAssocID="{58967092-5482-4C5A-9256-3957BE41276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4E6547-EBA2-4550-8BF3-FB83069A050D}" type="presOf" srcId="{CA4E6A68-8355-4B8B-99AA-CDA6484988A6}" destId="{C2F8FD90-8352-4C74-ABD5-8E830985B4EF}" srcOrd="0" destOrd="1" presId="urn:microsoft.com/office/officeart/2005/8/layout/vList2"/>
    <dgm:cxn modelId="{13E04E3C-B4B0-41AE-AFE1-4775DD25514C}" srcId="{6118FC44-8014-4BEC-B7F8-F67A1ED1744F}" destId="{5E66AA5A-2C2F-4DEE-B4D0-E321452C1882}" srcOrd="0" destOrd="0" parTransId="{E2ABE613-F29B-4F85-AD15-41664BD387CE}" sibTransId="{99F13346-4B0A-4D69-AD7F-3429AA99576C}"/>
    <dgm:cxn modelId="{D4119781-2D0D-43E7-9D29-7DC513B3A949}" type="presOf" srcId="{6118FC44-8014-4BEC-B7F8-F67A1ED1744F}" destId="{8ED2F990-083C-43BE-9334-C3CE573E705F}" srcOrd="0" destOrd="0" presId="urn:microsoft.com/office/officeart/2005/8/layout/vList2"/>
    <dgm:cxn modelId="{646C9B52-08CF-4519-8089-C5612E6416DA}" type="presOf" srcId="{7BA33F87-D7FB-4EA1-990E-EFB33E1029E0}" destId="{9902105E-4A5E-4A02-B3CB-FFFF08739FC8}" srcOrd="0" destOrd="1" presId="urn:microsoft.com/office/officeart/2005/8/layout/vList2"/>
    <dgm:cxn modelId="{86DE4B00-0B35-41E6-B405-3FAEF8BF3DCA}" srcId="{6118FC44-8014-4BEC-B7F8-F67A1ED1744F}" destId="{58967092-5482-4C5A-9256-3957BE412764}" srcOrd="1" destOrd="0" parTransId="{51F0324F-DCB7-406A-A784-762945104EE9}" sibTransId="{DBF676E5-92ED-4966-822B-94F6BBADCFFC}"/>
    <dgm:cxn modelId="{18DF8E21-218F-44CD-978B-AD415888527C}" type="presOf" srcId="{5E66AA5A-2C2F-4DEE-B4D0-E321452C1882}" destId="{12D6A6DA-260C-4B06-969B-2DE5A21CE6B1}" srcOrd="0" destOrd="0" presId="urn:microsoft.com/office/officeart/2005/8/layout/vList2"/>
    <dgm:cxn modelId="{9033F379-AEFE-4B43-B8FB-B5319EA49740}" type="presOf" srcId="{0AF738A9-F030-4FFE-B77E-3F424A23334F}" destId="{9902105E-4A5E-4A02-B3CB-FFFF08739FC8}" srcOrd="0" destOrd="0" presId="urn:microsoft.com/office/officeart/2005/8/layout/vList2"/>
    <dgm:cxn modelId="{84C52EFB-DD1E-40A1-B1C1-14A6F4246ED1}" srcId="{58967092-5482-4C5A-9256-3957BE412764}" destId="{0AF738A9-F030-4FFE-B77E-3F424A23334F}" srcOrd="0" destOrd="0" parTransId="{D1E8A8DE-1269-4EBA-B750-FE6089AF8625}" sibTransId="{E5093131-B086-4FAF-A9B2-5B14BC55FFDF}"/>
    <dgm:cxn modelId="{72D0B958-7C19-4ED5-9FDA-4B3236448E90}" srcId="{58967092-5482-4C5A-9256-3957BE412764}" destId="{7BA33F87-D7FB-4EA1-990E-EFB33E1029E0}" srcOrd="1" destOrd="0" parTransId="{32EBF0F6-CA38-4C8E-A756-4CF678946FCE}" sibTransId="{B60C7E95-F314-47E8-953F-3AA318BE927C}"/>
    <dgm:cxn modelId="{33AB096F-FA8F-40CB-8601-097547B89E6A}" srcId="{5E66AA5A-2C2F-4DEE-B4D0-E321452C1882}" destId="{CA4E6A68-8355-4B8B-99AA-CDA6484988A6}" srcOrd="1" destOrd="0" parTransId="{DD17C684-C7D9-49CA-A182-3A4C8358BF4A}" sibTransId="{23C7D26A-7AE7-4304-8CAC-8F1A66FB7860}"/>
    <dgm:cxn modelId="{E3AD1118-CB80-4A75-949C-C469B943EBAE}" srcId="{5E66AA5A-2C2F-4DEE-B4D0-E321452C1882}" destId="{9F1A39E0-A774-411F-83C3-108F5CD324DE}" srcOrd="0" destOrd="0" parTransId="{15316688-9CF5-476C-BCBE-EC5B3B7E0E94}" sibTransId="{C8E735AB-050C-4856-B535-B576DC579E51}"/>
    <dgm:cxn modelId="{9344FC6C-78CE-424B-9C43-9CEA6F822E2F}" type="presOf" srcId="{9F1A39E0-A774-411F-83C3-108F5CD324DE}" destId="{C2F8FD90-8352-4C74-ABD5-8E830985B4EF}" srcOrd="0" destOrd="0" presId="urn:microsoft.com/office/officeart/2005/8/layout/vList2"/>
    <dgm:cxn modelId="{21724720-CB13-4558-B559-310193C54C46}" type="presOf" srcId="{58967092-5482-4C5A-9256-3957BE412764}" destId="{1A396767-2F57-4F3F-B4D5-4D311ED30BB8}" srcOrd="0" destOrd="0" presId="urn:microsoft.com/office/officeart/2005/8/layout/vList2"/>
    <dgm:cxn modelId="{8310AFA7-FE57-4135-8169-83BC84A1A75C}" type="presParOf" srcId="{8ED2F990-083C-43BE-9334-C3CE573E705F}" destId="{12D6A6DA-260C-4B06-969B-2DE5A21CE6B1}" srcOrd="0" destOrd="0" presId="urn:microsoft.com/office/officeart/2005/8/layout/vList2"/>
    <dgm:cxn modelId="{EB6F34D5-2829-4C3B-81FE-9CBC356AB8DF}" type="presParOf" srcId="{8ED2F990-083C-43BE-9334-C3CE573E705F}" destId="{C2F8FD90-8352-4C74-ABD5-8E830985B4EF}" srcOrd="1" destOrd="0" presId="urn:microsoft.com/office/officeart/2005/8/layout/vList2"/>
    <dgm:cxn modelId="{6E83E095-9A5C-482C-AED1-8E1656E81B5F}" type="presParOf" srcId="{8ED2F990-083C-43BE-9334-C3CE573E705F}" destId="{1A396767-2F57-4F3F-B4D5-4D311ED30BB8}" srcOrd="2" destOrd="0" presId="urn:microsoft.com/office/officeart/2005/8/layout/vList2"/>
    <dgm:cxn modelId="{80958BB9-CDCD-4241-9989-9541093E3D50}" type="presParOf" srcId="{8ED2F990-083C-43BE-9334-C3CE573E705F}" destId="{9902105E-4A5E-4A02-B3CB-FFFF08739F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A46B60-4A28-4D31-AF34-5E9191F45920}" type="doc">
      <dgm:prSet loTypeId="urn:microsoft.com/office/officeart/2005/8/layout/vList5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07F5FEA-C9C7-4244-9C9E-55D138561557}">
      <dgm:prSet custT="1"/>
      <dgm:spPr/>
      <dgm:t>
        <a:bodyPr/>
        <a:lstStyle/>
        <a:p>
          <a:pPr rtl="0"/>
          <a:r>
            <a:rPr lang="hr-HR" sz="1600" b="1" dirty="0"/>
            <a:t>Podnošenje projektnih prijedloga</a:t>
          </a:r>
        </a:p>
      </dgm:t>
    </dgm:pt>
    <dgm:pt modelId="{6FD48CC0-6FE6-4A70-AC83-79BF84F5B3F6}" type="parTrans" cxnId="{EB6B996B-3E9D-4CE6-AD7C-38B672D668DE}">
      <dgm:prSet/>
      <dgm:spPr/>
      <dgm:t>
        <a:bodyPr/>
        <a:lstStyle/>
        <a:p>
          <a:endParaRPr lang="en-US"/>
        </a:p>
      </dgm:t>
    </dgm:pt>
    <dgm:pt modelId="{BE5F130B-CEAE-4492-8A70-C1400684C093}" type="sibTrans" cxnId="{EB6B996B-3E9D-4CE6-AD7C-38B672D668DE}">
      <dgm:prSet/>
      <dgm:spPr/>
      <dgm:t>
        <a:bodyPr/>
        <a:lstStyle/>
        <a:p>
          <a:endParaRPr lang="en-US"/>
        </a:p>
      </dgm:t>
    </dgm:pt>
    <dgm:pt modelId="{8567A73F-7ACD-44B9-A5FE-5318BD483EB3}">
      <dgm:prSet custT="1"/>
      <dgm:spPr/>
      <dgm:t>
        <a:bodyPr/>
        <a:lstStyle/>
        <a:p>
          <a:pPr rtl="0"/>
          <a:r>
            <a:rPr lang="hr-HR" sz="1600" b="1" dirty="0"/>
            <a:t>Postavljanje pitanja</a:t>
          </a:r>
        </a:p>
      </dgm:t>
    </dgm:pt>
    <dgm:pt modelId="{5985CEDA-4493-4B99-B03F-FC7C03FC2702}" type="parTrans" cxnId="{93507B72-E744-429F-8FFC-B6585A5E7A6F}">
      <dgm:prSet/>
      <dgm:spPr/>
      <dgm:t>
        <a:bodyPr/>
        <a:lstStyle/>
        <a:p>
          <a:endParaRPr lang="en-US"/>
        </a:p>
      </dgm:t>
    </dgm:pt>
    <dgm:pt modelId="{50C9B384-FEFF-4A4B-88AA-C7881DE04FCE}" type="sibTrans" cxnId="{93507B72-E744-429F-8FFC-B6585A5E7A6F}">
      <dgm:prSet/>
      <dgm:spPr/>
      <dgm:t>
        <a:bodyPr/>
        <a:lstStyle/>
        <a:p>
          <a:endParaRPr lang="en-US"/>
        </a:p>
      </dgm:t>
    </dgm:pt>
    <dgm:pt modelId="{2CC9C29B-2893-4CC9-B7F4-6C5E363539F1}">
      <dgm:prSet custT="1"/>
      <dgm:spPr/>
      <dgm:t>
        <a:bodyPr/>
        <a:lstStyle/>
        <a:p>
          <a:pPr rtl="0"/>
          <a:r>
            <a:rPr lang="hr-HR" sz="1600" dirty="0"/>
            <a:t>zaključno sa </a:t>
          </a:r>
          <a:r>
            <a:rPr lang="hr-HR" sz="1600" b="1" dirty="0"/>
            <a:t>17. prosinca 2026.</a:t>
          </a:r>
        </a:p>
      </dgm:t>
    </dgm:pt>
    <dgm:pt modelId="{EEC3C23C-E2D8-45BF-A3BD-D2AC4D982558}" type="parTrans" cxnId="{DF7E60A5-7416-468E-A853-6CED39100C9D}">
      <dgm:prSet/>
      <dgm:spPr/>
      <dgm:t>
        <a:bodyPr/>
        <a:lstStyle/>
        <a:p>
          <a:endParaRPr lang="en-US"/>
        </a:p>
      </dgm:t>
    </dgm:pt>
    <dgm:pt modelId="{9F23BE53-7A01-4B4D-9EB4-08C9AC895701}" type="sibTrans" cxnId="{DF7E60A5-7416-468E-A853-6CED39100C9D}">
      <dgm:prSet/>
      <dgm:spPr/>
      <dgm:t>
        <a:bodyPr/>
        <a:lstStyle/>
        <a:p>
          <a:endParaRPr lang="en-US"/>
        </a:p>
      </dgm:t>
    </dgm:pt>
    <dgm:pt modelId="{3D7AAB4F-DA20-4D02-B42D-7172D9597600}">
      <dgm:prSet custT="1"/>
      <dgm:spPr/>
      <dgm:t>
        <a:bodyPr/>
        <a:lstStyle/>
        <a:p>
          <a:pPr rtl="0"/>
          <a:r>
            <a:rPr lang="hr-HR" sz="1600" b="1" dirty="0"/>
            <a:t>Objava odgovora</a:t>
          </a:r>
        </a:p>
      </dgm:t>
    </dgm:pt>
    <dgm:pt modelId="{5BDA014B-4176-4763-BAB9-B5585634839C}" type="parTrans" cxnId="{654E085C-53A4-49F5-B798-7CD62DA1BC66}">
      <dgm:prSet/>
      <dgm:spPr/>
      <dgm:t>
        <a:bodyPr/>
        <a:lstStyle/>
        <a:p>
          <a:endParaRPr lang="en-US"/>
        </a:p>
      </dgm:t>
    </dgm:pt>
    <dgm:pt modelId="{3CCF6095-F4A3-4001-93BC-8604EF3660AB}" type="sibTrans" cxnId="{654E085C-53A4-49F5-B798-7CD62DA1BC66}">
      <dgm:prSet/>
      <dgm:spPr/>
      <dgm:t>
        <a:bodyPr/>
        <a:lstStyle/>
        <a:p>
          <a:endParaRPr lang="en-US"/>
        </a:p>
      </dgm:t>
    </dgm:pt>
    <dgm:pt modelId="{1EE34F82-E139-4D16-BC10-59665238C8AB}">
      <dgm:prSet custT="1"/>
      <dgm:spPr/>
      <dgm:t>
        <a:bodyPr/>
        <a:lstStyle/>
        <a:p>
          <a:pPr rtl="0"/>
          <a:r>
            <a:rPr lang="hr-HR" sz="1600" dirty="0"/>
            <a:t>najkasnije </a:t>
          </a:r>
          <a:r>
            <a:rPr lang="hr-HR" sz="1600" b="1" dirty="0"/>
            <a:t>10 dana </a:t>
          </a:r>
          <a:r>
            <a:rPr lang="hr-HR" sz="1600" dirty="0"/>
            <a:t>od zaprimanja pitanja</a:t>
          </a:r>
        </a:p>
      </dgm:t>
    </dgm:pt>
    <dgm:pt modelId="{4052C4CF-9859-4660-8B44-2E4412587C57}" type="parTrans" cxnId="{F93BF771-299F-4105-A105-84A96A3D90B7}">
      <dgm:prSet/>
      <dgm:spPr/>
      <dgm:t>
        <a:bodyPr/>
        <a:lstStyle/>
        <a:p>
          <a:endParaRPr lang="en-US"/>
        </a:p>
      </dgm:t>
    </dgm:pt>
    <dgm:pt modelId="{4F3CB871-C3B0-4E91-9EA3-DED4795A48DC}" type="sibTrans" cxnId="{F93BF771-299F-4105-A105-84A96A3D90B7}">
      <dgm:prSet/>
      <dgm:spPr/>
      <dgm:t>
        <a:bodyPr/>
        <a:lstStyle/>
        <a:p>
          <a:endParaRPr lang="en-US"/>
        </a:p>
      </dgm:t>
    </dgm:pt>
    <dgm:pt modelId="{BE81D562-C7F6-4211-A44D-2712B6AA355D}">
      <dgm:prSet custT="1"/>
      <dgm:spPr/>
      <dgm:t>
        <a:bodyPr/>
        <a:lstStyle/>
        <a:p>
          <a:pPr rtl="0"/>
          <a:r>
            <a:rPr lang="hr-HR" sz="1600" b="1" dirty="0"/>
            <a:t>Informacija o statusu prijave nakon administrativne provjere/postupka procjene kvalitete</a:t>
          </a:r>
        </a:p>
      </dgm:t>
    </dgm:pt>
    <dgm:pt modelId="{8118C6C8-88C7-451A-9087-7366C95E0CE2}" type="parTrans" cxnId="{95E6AD54-1B39-4AEF-B3A3-9D1626C155A6}">
      <dgm:prSet/>
      <dgm:spPr/>
      <dgm:t>
        <a:bodyPr/>
        <a:lstStyle/>
        <a:p>
          <a:endParaRPr lang="en-US"/>
        </a:p>
      </dgm:t>
    </dgm:pt>
    <dgm:pt modelId="{365FD75F-DE28-4804-AC44-BB87592C4FCB}" type="sibTrans" cxnId="{95E6AD54-1B39-4AEF-B3A3-9D1626C155A6}">
      <dgm:prSet/>
      <dgm:spPr/>
      <dgm:t>
        <a:bodyPr/>
        <a:lstStyle/>
        <a:p>
          <a:endParaRPr lang="en-US"/>
        </a:p>
      </dgm:t>
    </dgm:pt>
    <dgm:pt modelId="{8BA0ADB0-987A-43AF-8C66-33E1857E6A0B}">
      <dgm:prSet custT="1"/>
      <dgm:spPr/>
      <dgm:t>
        <a:bodyPr/>
        <a:lstStyle/>
        <a:p>
          <a:pPr rtl="0"/>
          <a:r>
            <a:rPr lang="hr-HR" sz="1600" dirty="0"/>
            <a:t>najkasnije </a:t>
          </a:r>
          <a:r>
            <a:rPr lang="hr-HR" sz="1600" b="1" dirty="0"/>
            <a:t>7 kalendarskih dana </a:t>
          </a:r>
          <a:r>
            <a:rPr lang="hr-HR" sz="1600" dirty="0"/>
            <a:t>od donošenja odluke o statusu projektnog prijedloga</a:t>
          </a:r>
        </a:p>
      </dgm:t>
    </dgm:pt>
    <dgm:pt modelId="{CD9372DD-F01B-43B8-9350-CF63C3F8461B}" type="parTrans" cxnId="{4D6F6F42-EE9E-4CC4-BDA7-BF49D65EE726}">
      <dgm:prSet/>
      <dgm:spPr/>
      <dgm:t>
        <a:bodyPr/>
        <a:lstStyle/>
        <a:p>
          <a:endParaRPr lang="en-US"/>
        </a:p>
      </dgm:t>
    </dgm:pt>
    <dgm:pt modelId="{E53568FE-CC61-4EB2-A223-D152D8914D94}" type="sibTrans" cxnId="{4D6F6F42-EE9E-4CC4-BDA7-BF49D65EE726}">
      <dgm:prSet/>
      <dgm:spPr/>
      <dgm:t>
        <a:bodyPr/>
        <a:lstStyle/>
        <a:p>
          <a:endParaRPr lang="en-US"/>
        </a:p>
      </dgm:t>
    </dgm:pt>
    <dgm:pt modelId="{702A327B-150F-43D6-B926-C3AF8F1A9E07}">
      <dgm:prSet custT="1"/>
      <dgm:spPr/>
      <dgm:t>
        <a:bodyPr/>
        <a:lstStyle/>
        <a:p>
          <a:pPr rtl="0"/>
          <a:r>
            <a:rPr lang="hr-HR" sz="1600" b="1" dirty="0"/>
            <a:t>Odluka o financiranju</a:t>
          </a:r>
        </a:p>
      </dgm:t>
    </dgm:pt>
    <dgm:pt modelId="{A871A8A1-F4D2-4DD9-8080-7FF594759D06}" type="parTrans" cxnId="{ACFA04DE-301A-470E-9298-67E33EED918E}">
      <dgm:prSet/>
      <dgm:spPr/>
      <dgm:t>
        <a:bodyPr/>
        <a:lstStyle/>
        <a:p>
          <a:endParaRPr lang="en-US"/>
        </a:p>
      </dgm:t>
    </dgm:pt>
    <dgm:pt modelId="{731C2016-7343-4854-8CD1-9BDCDA256755}" type="sibTrans" cxnId="{ACFA04DE-301A-470E-9298-67E33EED918E}">
      <dgm:prSet/>
      <dgm:spPr/>
      <dgm:t>
        <a:bodyPr/>
        <a:lstStyle/>
        <a:p>
          <a:endParaRPr lang="en-US"/>
        </a:p>
      </dgm:t>
    </dgm:pt>
    <dgm:pt modelId="{F4E31D46-E55D-4C0C-A40D-D6149220B5B9}">
      <dgm:prSet custT="1"/>
      <dgm:spPr/>
      <dgm:t>
        <a:bodyPr/>
        <a:lstStyle/>
        <a:p>
          <a:pPr rtl="0"/>
          <a:r>
            <a:rPr lang="hr-HR" sz="1600" dirty="0"/>
            <a:t>unutar </a:t>
          </a:r>
          <a:r>
            <a:rPr lang="hr-HR" sz="1600" b="1" dirty="0"/>
            <a:t>45 kalendarskih dana </a:t>
          </a:r>
          <a:r>
            <a:rPr lang="hr-HR" sz="1600" dirty="0"/>
            <a:t>od dana zaprimanja projektnog prijedloga (te nakon isteka roka mirovanja)</a:t>
          </a:r>
        </a:p>
      </dgm:t>
    </dgm:pt>
    <dgm:pt modelId="{C398B5E2-85DA-4C91-8854-E8611B422EAF}" type="parTrans" cxnId="{388E0B14-CA50-481C-A1D9-D22984352C2A}">
      <dgm:prSet/>
      <dgm:spPr/>
      <dgm:t>
        <a:bodyPr/>
        <a:lstStyle/>
        <a:p>
          <a:endParaRPr lang="en-US"/>
        </a:p>
      </dgm:t>
    </dgm:pt>
    <dgm:pt modelId="{B2E5CED8-9222-412B-A168-AF71F704DCA4}" type="sibTrans" cxnId="{388E0B14-CA50-481C-A1D9-D22984352C2A}">
      <dgm:prSet/>
      <dgm:spPr/>
      <dgm:t>
        <a:bodyPr/>
        <a:lstStyle/>
        <a:p>
          <a:endParaRPr lang="en-US"/>
        </a:p>
      </dgm:t>
    </dgm:pt>
    <dgm:pt modelId="{26B4C2D6-9A94-4AAE-8466-7AB313661CA2}">
      <dgm:prSet custT="1"/>
      <dgm:spPr/>
      <dgm:t>
        <a:bodyPr/>
        <a:lstStyle/>
        <a:p>
          <a:pPr rtl="0"/>
          <a:r>
            <a:rPr lang="hr-HR" sz="1600" b="1" dirty="0"/>
            <a:t>Ugovor o dodjeli bespovratnih sredstava</a:t>
          </a:r>
        </a:p>
      </dgm:t>
    </dgm:pt>
    <dgm:pt modelId="{0FCF3D43-4DD2-4AA5-A516-EA2C5047758D}" type="parTrans" cxnId="{2ABBCA90-D149-4EA6-89A6-A708C6B473F6}">
      <dgm:prSet/>
      <dgm:spPr/>
      <dgm:t>
        <a:bodyPr/>
        <a:lstStyle/>
        <a:p>
          <a:endParaRPr lang="en-US"/>
        </a:p>
      </dgm:t>
    </dgm:pt>
    <dgm:pt modelId="{A710AEDB-C1F1-4169-9821-E3B96A9B2CC2}" type="sibTrans" cxnId="{2ABBCA90-D149-4EA6-89A6-A708C6B473F6}">
      <dgm:prSet/>
      <dgm:spPr/>
      <dgm:t>
        <a:bodyPr/>
        <a:lstStyle/>
        <a:p>
          <a:endParaRPr lang="en-US"/>
        </a:p>
      </dgm:t>
    </dgm:pt>
    <dgm:pt modelId="{1F78BA87-278A-4DAE-8C64-5F716C252D9F}">
      <dgm:prSet custT="1"/>
      <dgm:spPr/>
      <dgm:t>
        <a:bodyPr/>
        <a:lstStyle/>
        <a:p>
          <a:pPr rtl="0"/>
          <a:r>
            <a:rPr lang="hr-HR" sz="1600" dirty="0"/>
            <a:t>unutar </a:t>
          </a:r>
          <a:r>
            <a:rPr lang="hr-HR" sz="1600" b="1" dirty="0"/>
            <a:t>15 kalendarskih dana </a:t>
          </a:r>
          <a:r>
            <a:rPr lang="hr-HR" sz="1600" dirty="0"/>
            <a:t>od datuma objave Odluke o financiranju</a:t>
          </a:r>
        </a:p>
      </dgm:t>
    </dgm:pt>
    <dgm:pt modelId="{8550BD4F-A075-43BE-817C-E7960829CF1E}" type="parTrans" cxnId="{2BF042F5-F183-46E9-90CB-CB87861C6668}">
      <dgm:prSet/>
      <dgm:spPr/>
      <dgm:t>
        <a:bodyPr/>
        <a:lstStyle/>
        <a:p>
          <a:endParaRPr lang="en-US"/>
        </a:p>
      </dgm:t>
    </dgm:pt>
    <dgm:pt modelId="{1EB693E9-F8C8-4DB5-9816-127C31D1869B}" type="sibTrans" cxnId="{2BF042F5-F183-46E9-90CB-CB87861C6668}">
      <dgm:prSet/>
      <dgm:spPr/>
      <dgm:t>
        <a:bodyPr/>
        <a:lstStyle/>
        <a:p>
          <a:endParaRPr lang="en-US"/>
        </a:p>
      </dgm:t>
    </dgm:pt>
    <dgm:pt modelId="{8E9F1930-015D-46B0-80B5-8FA522D6272D}">
      <dgm:prSet custT="1"/>
      <dgm:spPr/>
      <dgm:t>
        <a:bodyPr/>
        <a:lstStyle/>
        <a:p>
          <a:pPr rtl="0"/>
          <a:r>
            <a:rPr lang="hr-HR" sz="1600" dirty="0"/>
            <a:t>od </a:t>
          </a:r>
          <a:r>
            <a:rPr lang="hr-HR" sz="1600" b="1" dirty="0"/>
            <a:t>2. srpnja 2025. </a:t>
          </a:r>
          <a:r>
            <a:rPr lang="hr-HR" sz="1600" dirty="0"/>
            <a:t>do </a:t>
          </a:r>
          <a:r>
            <a:rPr lang="hr-HR" sz="1600" b="1" dirty="0"/>
            <a:t>31. prosinca 2026.</a:t>
          </a:r>
        </a:p>
      </dgm:t>
    </dgm:pt>
    <dgm:pt modelId="{7ADD8E5A-0CC3-412A-A40E-392BCFEF1F4D}" type="sibTrans" cxnId="{B9BCCA5E-77BD-4553-A098-1BE00FD99659}">
      <dgm:prSet/>
      <dgm:spPr/>
      <dgm:t>
        <a:bodyPr/>
        <a:lstStyle/>
        <a:p>
          <a:endParaRPr lang="en-US"/>
        </a:p>
      </dgm:t>
    </dgm:pt>
    <dgm:pt modelId="{D4A3CF7D-87E2-4B56-B184-2247B114C29E}" type="parTrans" cxnId="{B9BCCA5E-77BD-4553-A098-1BE00FD99659}">
      <dgm:prSet/>
      <dgm:spPr/>
      <dgm:t>
        <a:bodyPr/>
        <a:lstStyle/>
        <a:p>
          <a:endParaRPr lang="en-US"/>
        </a:p>
      </dgm:t>
    </dgm:pt>
    <dgm:pt modelId="{35E1F543-D1C8-4CBB-B603-8030A31B96F9}" type="pres">
      <dgm:prSet presAssocID="{ABA46B60-4A28-4D31-AF34-5E9191F459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15C18D-AF0F-4BA2-9AA3-C4C31883E880}" type="pres">
      <dgm:prSet presAssocID="{707F5FEA-C9C7-4244-9C9E-55D138561557}" presName="linNode" presStyleCnt="0"/>
      <dgm:spPr/>
    </dgm:pt>
    <dgm:pt modelId="{F55CA170-8BC9-4A02-A03F-9C8386448DE6}" type="pres">
      <dgm:prSet presAssocID="{707F5FEA-C9C7-4244-9C9E-55D138561557}" presName="parentText" presStyleLbl="node1" presStyleIdx="0" presStyleCnt="6" custScaleX="1452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80C55-38F8-4F6A-A4A1-B4EEC4F50DA6}" type="pres">
      <dgm:prSet presAssocID="{707F5FEA-C9C7-4244-9C9E-55D138561557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00514-F046-433D-81EE-60597A325119}" type="pres">
      <dgm:prSet presAssocID="{BE5F130B-CEAE-4492-8A70-C1400684C093}" presName="sp" presStyleCnt="0"/>
      <dgm:spPr/>
    </dgm:pt>
    <dgm:pt modelId="{EBF2C40E-B4E2-4A53-A4E1-35AF1F56E743}" type="pres">
      <dgm:prSet presAssocID="{8567A73F-7ACD-44B9-A5FE-5318BD483EB3}" presName="linNode" presStyleCnt="0"/>
      <dgm:spPr/>
    </dgm:pt>
    <dgm:pt modelId="{4FC866AB-EF09-4F68-8C5C-26484CD18FBE}" type="pres">
      <dgm:prSet presAssocID="{8567A73F-7ACD-44B9-A5FE-5318BD483EB3}" presName="parentText" presStyleLbl="node1" presStyleIdx="1" presStyleCnt="6" custScaleX="1452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5CDFB-AD40-410B-B546-EF20B1953F54}" type="pres">
      <dgm:prSet presAssocID="{8567A73F-7ACD-44B9-A5FE-5318BD483EB3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E6128-406D-4D07-ABA6-501625F1D841}" type="pres">
      <dgm:prSet presAssocID="{50C9B384-FEFF-4A4B-88AA-C7881DE04FCE}" presName="sp" presStyleCnt="0"/>
      <dgm:spPr/>
    </dgm:pt>
    <dgm:pt modelId="{D93947BD-D9B1-4B3C-8B9F-D79406543DD8}" type="pres">
      <dgm:prSet presAssocID="{3D7AAB4F-DA20-4D02-B42D-7172D9597600}" presName="linNode" presStyleCnt="0"/>
      <dgm:spPr/>
    </dgm:pt>
    <dgm:pt modelId="{7AFF1B97-DA19-421A-BF14-742A7FBC6DD5}" type="pres">
      <dgm:prSet presAssocID="{3D7AAB4F-DA20-4D02-B42D-7172D9597600}" presName="parentText" presStyleLbl="node1" presStyleIdx="2" presStyleCnt="6" custScaleX="1452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A0DAA-05F4-4512-960C-55E115F807E3}" type="pres">
      <dgm:prSet presAssocID="{3D7AAB4F-DA20-4D02-B42D-7172D959760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239CB-8AF5-408A-9BDD-1569C09FEF3D}" type="pres">
      <dgm:prSet presAssocID="{3CCF6095-F4A3-4001-93BC-8604EF3660AB}" presName="sp" presStyleCnt="0"/>
      <dgm:spPr/>
    </dgm:pt>
    <dgm:pt modelId="{927C73E8-0A4A-46EE-9620-B8196FD9FE26}" type="pres">
      <dgm:prSet presAssocID="{BE81D562-C7F6-4211-A44D-2712B6AA355D}" presName="linNode" presStyleCnt="0"/>
      <dgm:spPr/>
    </dgm:pt>
    <dgm:pt modelId="{D223488E-7415-4513-8985-E03068B6E5E4}" type="pres">
      <dgm:prSet presAssocID="{BE81D562-C7F6-4211-A44D-2712B6AA355D}" presName="parentText" presStyleLbl="node1" presStyleIdx="3" presStyleCnt="6" custScaleX="1452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789F6-C333-4B2B-A036-8F5F0FC040F0}" type="pres">
      <dgm:prSet presAssocID="{BE81D562-C7F6-4211-A44D-2712B6AA355D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F92A1-1F57-415F-9867-17EDF131CABF}" type="pres">
      <dgm:prSet presAssocID="{365FD75F-DE28-4804-AC44-BB87592C4FCB}" presName="sp" presStyleCnt="0"/>
      <dgm:spPr/>
    </dgm:pt>
    <dgm:pt modelId="{566526F2-1BDE-4305-8AA8-2042DF802666}" type="pres">
      <dgm:prSet presAssocID="{702A327B-150F-43D6-B926-C3AF8F1A9E07}" presName="linNode" presStyleCnt="0"/>
      <dgm:spPr/>
    </dgm:pt>
    <dgm:pt modelId="{88637383-78E0-44E3-91D3-2C40E63969E1}" type="pres">
      <dgm:prSet presAssocID="{702A327B-150F-43D6-B926-C3AF8F1A9E07}" presName="parentText" presStyleLbl="node1" presStyleIdx="4" presStyleCnt="6" custScaleX="1452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706A4-BE0D-492D-BFF1-184D889F2669}" type="pres">
      <dgm:prSet presAssocID="{702A327B-150F-43D6-B926-C3AF8F1A9E07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B6F16-13E6-47CA-899A-C5890E8E3D05}" type="pres">
      <dgm:prSet presAssocID="{731C2016-7343-4854-8CD1-9BDCDA256755}" presName="sp" presStyleCnt="0"/>
      <dgm:spPr/>
    </dgm:pt>
    <dgm:pt modelId="{8F91709F-B3A5-4C59-9092-B0C20F98F975}" type="pres">
      <dgm:prSet presAssocID="{26B4C2D6-9A94-4AAE-8466-7AB313661CA2}" presName="linNode" presStyleCnt="0"/>
      <dgm:spPr/>
    </dgm:pt>
    <dgm:pt modelId="{655242FC-9A97-4212-B3C1-32FAAA1B7161}" type="pres">
      <dgm:prSet presAssocID="{26B4C2D6-9A94-4AAE-8466-7AB313661CA2}" presName="parentText" presStyleLbl="node1" presStyleIdx="5" presStyleCnt="6" custScaleX="1452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EFADE-5D72-410B-A96B-0B3889FD2827}" type="pres">
      <dgm:prSet presAssocID="{26B4C2D6-9A94-4AAE-8466-7AB313661CA2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F2E0CA-EA94-4841-B75E-4A64C41CBC27}" type="presOf" srcId="{8BA0ADB0-987A-43AF-8C66-33E1857E6A0B}" destId="{E9E789F6-C333-4B2B-A036-8F5F0FC040F0}" srcOrd="0" destOrd="0" presId="urn:microsoft.com/office/officeart/2005/8/layout/vList5"/>
    <dgm:cxn modelId="{F93BF771-299F-4105-A105-84A96A3D90B7}" srcId="{3D7AAB4F-DA20-4D02-B42D-7172D9597600}" destId="{1EE34F82-E139-4D16-BC10-59665238C8AB}" srcOrd="0" destOrd="0" parTransId="{4052C4CF-9859-4660-8B44-2E4412587C57}" sibTransId="{4F3CB871-C3B0-4E91-9EA3-DED4795A48DC}"/>
    <dgm:cxn modelId="{7BEA4B18-8F73-46D4-87EC-BDDEFD48A0D6}" type="presOf" srcId="{702A327B-150F-43D6-B926-C3AF8F1A9E07}" destId="{88637383-78E0-44E3-91D3-2C40E63969E1}" srcOrd="0" destOrd="0" presId="urn:microsoft.com/office/officeart/2005/8/layout/vList5"/>
    <dgm:cxn modelId="{0A4F57D5-CFBD-4C01-BBE1-74077DE5BF81}" type="presOf" srcId="{2CC9C29B-2893-4CC9-B7F4-6C5E363539F1}" destId="{EAE5CDFB-AD40-410B-B546-EF20B1953F54}" srcOrd="0" destOrd="0" presId="urn:microsoft.com/office/officeart/2005/8/layout/vList5"/>
    <dgm:cxn modelId="{F41E0695-1713-4FC3-A60B-7B6EC4DC2B09}" type="presOf" srcId="{ABA46B60-4A28-4D31-AF34-5E9191F45920}" destId="{35E1F543-D1C8-4CBB-B603-8030A31B96F9}" srcOrd="0" destOrd="0" presId="urn:microsoft.com/office/officeart/2005/8/layout/vList5"/>
    <dgm:cxn modelId="{862E4BB6-4ADE-4CEC-ACC3-FCCB26117861}" type="presOf" srcId="{1F78BA87-278A-4DAE-8C64-5F716C252D9F}" destId="{D6FEFADE-5D72-410B-A96B-0B3889FD2827}" srcOrd="0" destOrd="0" presId="urn:microsoft.com/office/officeart/2005/8/layout/vList5"/>
    <dgm:cxn modelId="{95E6AD54-1B39-4AEF-B3A3-9D1626C155A6}" srcId="{ABA46B60-4A28-4D31-AF34-5E9191F45920}" destId="{BE81D562-C7F6-4211-A44D-2712B6AA355D}" srcOrd="3" destOrd="0" parTransId="{8118C6C8-88C7-451A-9087-7366C95E0CE2}" sibTransId="{365FD75F-DE28-4804-AC44-BB87592C4FCB}"/>
    <dgm:cxn modelId="{279AE17F-123B-4951-B697-A22C0895A118}" type="presOf" srcId="{8567A73F-7ACD-44B9-A5FE-5318BD483EB3}" destId="{4FC866AB-EF09-4F68-8C5C-26484CD18FBE}" srcOrd="0" destOrd="0" presId="urn:microsoft.com/office/officeart/2005/8/layout/vList5"/>
    <dgm:cxn modelId="{F1B0EA67-012C-499F-A72B-FAF4D143AF4A}" type="presOf" srcId="{8E9F1930-015D-46B0-80B5-8FA522D6272D}" destId="{B1780C55-38F8-4F6A-A4A1-B4EEC4F50DA6}" srcOrd="0" destOrd="0" presId="urn:microsoft.com/office/officeart/2005/8/layout/vList5"/>
    <dgm:cxn modelId="{93507B72-E744-429F-8FFC-B6585A5E7A6F}" srcId="{ABA46B60-4A28-4D31-AF34-5E9191F45920}" destId="{8567A73F-7ACD-44B9-A5FE-5318BD483EB3}" srcOrd="1" destOrd="0" parTransId="{5985CEDA-4493-4B99-B03F-FC7C03FC2702}" sibTransId="{50C9B384-FEFF-4A4B-88AA-C7881DE04FCE}"/>
    <dgm:cxn modelId="{2ABBCA90-D149-4EA6-89A6-A708C6B473F6}" srcId="{ABA46B60-4A28-4D31-AF34-5E9191F45920}" destId="{26B4C2D6-9A94-4AAE-8466-7AB313661CA2}" srcOrd="5" destOrd="0" parTransId="{0FCF3D43-4DD2-4AA5-A516-EA2C5047758D}" sibTransId="{A710AEDB-C1F1-4169-9821-E3B96A9B2CC2}"/>
    <dgm:cxn modelId="{ACFA04DE-301A-470E-9298-67E33EED918E}" srcId="{ABA46B60-4A28-4D31-AF34-5E9191F45920}" destId="{702A327B-150F-43D6-B926-C3AF8F1A9E07}" srcOrd="4" destOrd="0" parTransId="{A871A8A1-F4D2-4DD9-8080-7FF594759D06}" sibTransId="{731C2016-7343-4854-8CD1-9BDCDA256755}"/>
    <dgm:cxn modelId="{551F7548-F929-4225-B91E-29C7E10ECEE2}" type="presOf" srcId="{BE81D562-C7F6-4211-A44D-2712B6AA355D}" destId="{D223488E-7415-4513-8985-E03068B6E5E4}" srcOrd="0" destOrd="0" presId="urn:microsoft.com/office/officeart/2005/8/layout/vList5"/>
    <dgm:cxn modelId="{EB6B996B-3E9D-4CE6-AD7C-38B672D668DE}" srcId="{ABA46B60-4A28-4D31-AF34-5E9191F45920}" destId="{707F5FEA-C9C7-4244-9C9E-55D138561557}" srcOrd="0" destOrd="0" parTransId="{6FD48CC0-6FE6-4A70-AC83-79BF84F5B3F6}" sibTransId="{BE5F130B-CEAE-4492-8A70-C1400684C093}"/>
    <dgm:cxn modelId="{388E0B14-CA50-481C-A1D9-D22984352C2A}" srcId="{702A327B-150F-43D6-B926-C3AF8F1A9E07}" destId="{F4E31D46-E55D-4C0C-A40D-D6149220B5B9}" srcOrd="0" destOrd="0" parTransId="{C398B5E2-85DA-4C91-8854-E8611B422EAF}" sibTransId="{B2E5CED8-9222-412B-A168-AF71F704DCA4}"/>
    <dgm:cxn modelId="{2BF042F5-F183-46E9-90CB-CB87861C6668}" srcId="{26B4C2D6-9A94-4AAE-8466-7AB313661CA2}" destId="{1F78BA87-278A-4DAE-8C64-5F716C252D9F}" srcOrd="0" destOrd="0" parTransId="{8550BD4F-A075-43BE-817C-E7960829CF1E}" sibTransId="{1EB693E9-F8C8-4DB5-9816-127C31D1869B}"/>
    <dgm:cxn modelId="{568A56B5-579E-4534-B710-B1D6562FEAA0}" type="presOf" srcId="{26B4C2D6-9A94-4AAE-8466-7AB313661CA2}" destId="{655242FC-9A97-4212-B3C1-32FAAA1B7161}" srcOrd="0" destOrd="0" presId="urn:microsoft.com/office/officeart/2005/8/layout/vList5"/>
    <dgm:cxn modelId="{B9BCCA5E-77BD-4553-A098-1BE00FD99659}" srcId="{707F5FEA-C9C7-4244-9C9E-55D138561557}" destId="{8E9F1930-015D-46B0-80B5-8FA522D6272D}" srcOrd="0" destOrd="0" parTransId="{D4A3CF7D-87E2-4B56-B184-2247B114C29E}" sibTransId="{7ADD8E5A-0CC3-412A-A40E-392BCFEF1F4D}"/>
    <dgm:cxn modelId="{4D6F6F42-EE9E-4CC4-BDA7-BF49D65EE726}" srcId="{BE81D562-C7F6-4211-A44D-2712B6AA355D}" destId="{8BA0ADB0-987A-43AF-8C66-33E1857E6A0B}" srcOrd="0" destOrd="0" parTransId="{CD9372DD-F01B-43B8-9350-CF63C3F8461B}" sibTransId="{E53568FE-CC61-4EB2-A223-D152D8914D94}"/>
    <dgm:cxn modelId="{8403851B-C20E-45D0-92BF-7C820D409167}" type="presOf" srcId="{F4E31D46-E55D-4C0C-A40D-D6149220B5B9}" destId="{A52706A4-BE0D-492D-BFF1-184D889F2669}" srcOrd="0" destOrd="0" presId="urn:microsoft.com/office/officeart/2005/8/layout/vList5"/>
    <dgm:cxn modelId="{3A5E1967-CC15-4B76-AFB7-43E1CBB6797D}" type="presOf" srcId="{1EE34F82-E139-4D16-BC10-59665238C8AB}" destId="{91BA0DAA-05F4-4512-960C-55E115F807E3}" srcOrd="0" destOrd="0" presId="urn:microsoft.com/office/officeart/2005/8/layout/vList5"/>
    <dgm:cxn modelId="{29786747-75E9-4D3C-9880-4825ECA503F9}" type="presOf" srcId="{707F5FEA-C9C7-4244-9C9E-55D138561557}" destId="{F55CA170-8BC9-4A02-A03F-9C8386448DE6}" srcOrd="0" destOrd="0" presId="urn:microsoft.com/office/officeart/2005/8/layout/vList5"/>
    <dgm:cxn modelId="{654E085C-53A4-49F5-B798-7CD62DA1BC66}" srcId="{ABA46B60-4A28-4D31-AF34-5E9191F45920}" destId="{3D7AAB4F-DA20-4D02-B42D-7172D9597600}" srcOrd="2" destOrd="0" parTransId="{5BDA014B-4176-4763-BAB9-B5585634839C}" sibTransId="{3CCF6095-F4A3-4001-93BC-8604EF3660AB}"/>
    <dgm:cxn modelId="{DF7E60A5-7416-468E-A853-6CED39100C9D}" srcId="{8567A73F-7ACD-44B9-A5FE-5318BD483EB3}" destId="{2CC9C29B-2893-4CC9-B7F4-6C5E363539F1}" srcOrd="0" destOrd="0" parTransId="{EEC3C23C-E2D8-45BF-A3BD-D2AC4D982558}" sibTransId="{9F23BE53-7A01-4B4D-9EB4-08C9AC895701}"/>
    <dgm:cxn modelId="{7539851F-0BFE-4094-BA62-9E43738D22BF}" type="presOf" srcId="{3D7AAB4F-DA20-4D02-B42D-7172D9597600}" destId="{7AFF1B97-DA19-421A-BF14-742A7FBC6DD5}" srcOrd="0" destOrd="0" presId="urn:microsoft.com/office/officeart/2005/8/layout/vList5"/>
    <dgm:cxn modelId="{594E2A51-5958-43EF-B88B-72A59C2CD097}" type="presParOf" srcId="{35E1F543-D1C8-4CBB-B603-8030A31B96F9}" destId="{0315C18D-AF0F-4BA2-9AA3-C4C31883E880}" srcOrd="0" destOrd="0" presId="urn:microsoft.com/office/officeart/2005/8/layout/vList5"/>
    <dgm:cxn modelId="{20D3EE87-11EB-4587-B98D-189CBE59EF04}" type="presParOf" srcId="{0315C18D-AF0F-4BA2-9AA3-C4C31883E880}" destId="{F55CA170-8BC9-4A02-A03F-9C8386448DE6}" srcOrd="0" destOrd="0" presId="urn:microsoft.com/office/officeart/2005/8/layout/vList5"/>
    <dgm:cxn modelId="{874F991D-A9B2-4DB5-B17A-8060D3F24029}" type="presParOf" srcId="{0315C18D-AF0F-4BA2-9AA3-C4C31883E880}" destId="{B1780C55-38F8-4F6A-A4A1-B4EEC4F50DA6}" srcOrd="1" destOrd="0" presId="urn:microsoft.com/office/officeart/2005/8/layout/vList5"/>
    <dgm:cxn modelId="{0912A4A7-518F-4079-A800-D0E14748E1ED}" type="presParOf" srcId="{35E1F543-D1C8-4CBB-B603-8030A31B96F9}" destId="{77B00514-F046-433D-81EE-60597A325119}" srcOrd="1" destOrd="0" presId="urn:microsoft.com/office/officeart/2005/8/layout/vList5"/>
    <dgm:cxn modelId="{36D2C68A-1716-40C2-9CB3-BCB168040070}" type="presParOf" srcId="{35E1F543-D1C8-4CBB-B603-8030A31B96F9}" destId="{EBF2C40E-B4E2-4A53-A4E1-35AF1F56E743}" srcOrd="2" destOrd="0" presId="urn:microsoft.com/office/officeart/2005/8/layout/vList5"/>
    <dgm:cxn modelId="{1EA66B2B-F264-4155-BAF5-2B437EB69830}" type="presParOf" srcId="{EBF2C40E-B4E2-4A53-A4E1-35AF1F56E743}" destId="{4FC866AB-EF09-4F68-8C5C-26484CD18FBE}" srcOrd="0" destOrd="0" presId="urn:microsoft.com/office/officeart/2005/8/layout/vList5"/>
    <dgm:cxn modelId="{1035F631-3355-4856-87FE-CF9AA8212C8F}" type="presParOf" srcId="{EBF2C40E-B4E2-4A53-A4E1-35AF1F56E743}" destId="{EAE5CDFB-AD40-410B-B546-EF20B1953F54}" srcOrd="1" destOrd="0" presId="urn:microsoft.com/office/officeart/2005/8/layout/vList5"/>
    <dgm:cxn modelId="{C1E65492-B8DF-463D-9FB4-02C0789BD149}" type="presParOf" srcId="{35E1F543-D1C8-4CBB-B603-8030A31B96F9}" destId="{F83E6128-406D-4D07-ABA6-501625F1D841}" srcOrd="3" destOrd="0" presId="urn:microsoft.com/office/officeart/2005/8/layout/vList5"/>
    <dgm:cxn modelId="{0CFEFD22-3CF4-4915-9AAA-1B3940C0F8F6}" type="presParOf" srcId="{35E1F543-D1C8-4CBB-B603-8030A31B96F9}" destId="{D93947BD-D9B1-4B3C-8B9F-D79406543DD8}" srcOrd="4" destOrd="0" presId="urn:microsoft.com/office/officeart/2005/8/layout/vList5"/>
    <dgm:cxn modelId="{EDE1E08A-31B6-4743-B44B-D6292D0CA699}" type="presParOf" srcId="{D93947BD-D9B1-4B3C-8B9F-D79406543DD8}" destId="{7AFF1B97-DA19-421A-BF14-742A7FBC6DD5}" srcOrd="0" destOrd="0" presId="urn:microsoft.com/office/officeart/2005/8/layout/vList5"/>
    <dgm:cxn modelId="{0C3AB1B3-502A-4636-ADB0-93A0E225E18A}" type="presParOf" srcId="{D93947BD-D9B1-4B3C-8B9F-D79406543DD8}" destId="{91BA0DAA-05F4-4512-960C-55E115F807E3}" srcOrd="1" destOrd="0" presId="urn:microsoft.com/office/officeart/2005/8/layout/vList5"/>
    <dgm:cxn modelId="{86943226-7C42-4482-801D-D7660C9AC87C}" type="presParOf" srcId="{35E1F543-D1C8-4CBB-B603-8030A31B96F9}" destId="{276239CB-8AF5-408A-9BDD-1569C09FEF3D}" srcOrd="5" destOrd="0" presId="urn:microsoft.com/office/officeart/2005/8/layout/vList5"/>
    <dgm:cxn modelId="{8C96697A-C1EC-48E5-BCD0-2FA4899E61A4}" type="presParOf" srcId="{35E1F543-D1C8-4CBB-B603-8030A31B96F9}" destId="{927C73E8-0A4A-46EE-9620-B8196FD9FE26}" srcOrd="6" destOrd="0" presId="urn:microsoft.com/office/officeart/2005/8/layout/vList5"/>
    <dgm:cxn modelId="{17B65173-2F6A-49FF-BC26-43034E843AF5}" type="presParOf" srcId="{927C73E8-0A4A-46EE-9620-B8196FD9FE26}" destId="{D223488E-7415-4513-8985-E03068B6E5E4}" srcOrd="0" destOrd="0" presId="urn:microsoft.com/office/officeart/2005/8/layout/vList5"/>
    <dgm:cxn modelId="{20588EDA-8657-465A-BECC-7B73862E7F7E}" type="presParOf" srcId="{927C73E8-0A4A-46EE-9620-B8196FD9FE26}" destId="{E9E789F6-C333-4B2B-A036-8F5F0FC040F0}" srcOrd="1" destOrd="0" presId="urn:microsoft.com/office/officeart/2005/8/layout/vList5"/>
    <dgm:cxn modelId="{8D80E422-7795-4C81-AAFC-94192A579A91}" type="presParOf" srcId="{35E1F543-D1C8-4CBB-B603-8030A31B96F9}" destId="{FEEF92A1-1F57-415F-9867-17EDF131CABF}" srcOrd="7" destOrd="0" presId="urn:microsoft.com/office/officeart/2005/8/layout/vList5"/>
    <dgm:cxn modelId="{36692068-D160-4682-BAD7-76CA0351321D}" type="presParOf" srcId="{35E1F543-D1C8-4CBB-B603-8030A31B96F9}" destId="{566526F2-1BDE-4305-8AA8-2042DF802666}" srcOrd="8" destOrd="0" presId="urn:microsoft.com/office/officeart/2005/8/layout/vList5"/>
    <dgm:cxn modelId="{CBF93343-0D4A-4ABE-8BC6-F054879D31A9}" type="presParOf" srcId="{566526F2-1BDE-4305-8AA8-2042DF802666}" destId="{88637383-78E0-44E3-91D3-2C40E63969E1}" srcOrd="0" destOrd="0" presId="urn:microsoft.com/office/officeart/2005/8/layout/vList5"/>
    <dgm:cxn modelId="{02B8C1B5-CE21-46A3-BF74-CA06AE47F43F}" type="presParOf" srcId="{566526F2-1BDE-4305-8AA8-2042DF802666}" destId="{A52706A4-BE0D-492D-BFF1-184D889F2669}" srcOrd="1" destOrd="0" presId="urn:microsoft.com/office/officeart/2005/8/layout/vList5"/>
    <dgm:cxn modelId="{EF167322-A4A9-4E92-9976-44A872650D6B}" type="presParOf" srcId="{35E1F543-D1C8-4CBB-B603-8030A31B96F9}" destId="{768B6F16-13E6-47CA-899A-C5890E8E3D05}" srcOrd="9" destOrd="0" presId="urn:microsoft.com/office/officeart/2005/8/layout/vList5"/>
    <dgm:cxn modelId="{4F6E7A3A-9361-49ED-AA48-0A2E506B622D}" type="presParOf" srcId="{35E1F543-D1C8-4CBB-B603-8030A31B96F9}" destId="{8F91709F-B3A5-4C59-9092-B0C20F98F975}" srcOrd="10" destOrd="0" presId="urn:microsoft.com/office/officeart/2005/8/layout/vList5"/>
    <dgm:cxn modelId="{6E8110C1-17E9-4D89-B7AB-C621C81FE574}" type="presParOf" srcId="{8F91709F-B3A5-4C59-9092-B0C20F98F975}" destId="{655242FC-9A97-4212-B3C1-32FAAA1B7161}" srcOrd="0" destOrd="0" presId="urn:microsoft.com/office/officeart/2005/8/layout/vList5"/>
    <dgm:cxn modelId="{EE2356AC-C286-413B-BE16-E896A3010115}" type="presParOf" srcId="{8F91709F-B3A5-4C59-9092-B0C20F98F975}" destId="{D6FEFADE-5D72-410B-A96B-0B3889FD28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30FF8C-AB54-4916-9129-DFF2713E4FB4}" type="doc">
      <dgm:prSet loTypeId="urn:microsoft.com/office/officeart/2005/8/layout/process3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60BBFC7-7192-4766-A6DC-B28CF5461065}">
      <dgm:prSet custT="1"/>
      <dgm:spPr/>
      <dgm:t>
        <a:bodyPr/>
        <a:lstStyle/>
        <a:p>
          <a:pPr rtl="0"/>
          <a:r>
            <a:rPr lang="hr-HR" sz="2000" b="1" dirty="0"/>
            <a:t>Administrativna provjera</a:t>
          </a:r>
        </a:p>
      </dgm:t>
    </dgm:pt>
    <dgm:pt modelId="{7B898CF7-3565-4852-9F23-EEC7FE37DF9F}" type="parTrans" cxnId="{2C3843B2-B5A3-46FF-B4CF-153E054F540F}">
      <dgm:prSet/>
      <dgm:spPr/>
      <dgm:t>
        <a:bodyPr/>
        <a:lstStyle/>
        <a:p>
          <a:endParaRPr lang="en-US"/>
        </a:p>
      </dgm:t>
    </dgm:pt>
    <dgm:pt modelId="{D841C077-195E-4937-B7BB-C0098B1217CD}" type="sibTrans" cxnId="{2C3843B2-B5A3-46FF-B4CF-153E054F540F}">
      <dgm:prSet/>
      <dgm:spPr/>
      <dgm:t>
        <a:bodyPr/>
        <a:lstStyle/>
        <a:p>
          <a:endParaRPr lang="en-US"/>
        </a:p>
      </dgm:t>
    </dgm:pt>
    <dgm:pt modelId="{00FB9D06-AA95-4BDC-9BA2-21FA2EDE8F22}">
      <dgm:prSet custT="1"/>
      <dgm:spPr/>
      <dgm:t>
        <a:bodyPr/>
        <a:lstStyle/>
        <a:p>
          <a:pPr rtl="0"/>
          <a:r>
            <a:rPr lang="hr-HR" sz="2000" dirty="0" err="1"/>
            <a:t>ispoštovani</a:t>
          </a:r>
          <a:r>
            <a:rPr lang="hr-HR" sz="2000" dirty="0"/>
            <a:t> </a:t>
          </a:r>
          <a:r>
            <a:rPr lang="hr-HR" sz="2000" b="1" dirty="0">
              <a:solidFill>
                <a:schemeClr val="accent4">
                  <a:lumMod val="60000"/>
                  <a:lumOff val="40000"/>
                </a:schemeClr>
              </a:solidFill>
            </a:rPr>
            <a:t>rokovi za prijavu</a:t>
          </a:r>
        </a:p>
      </dgm:t>
    </dgm:pt>
    <dgm:pt modelId="{98F34DF7-764A-4AC1-A6EE-91CDB66ECACA}" type="parTrans" cxnId="{5AC6E0B5-D1AA-4179-8F19-0AA6F1CDF8FB}">
      <dgm:prSet/>
      <dgm:spPr/>
      <dgm:t>
        <a:bodyPr/>
        <a:lstStyle/>
        <a:p>
          <a:endParaRPr lang="en-US"/>
        </a:p>
      </dgm:t>
    </dgm:pt>
    <dgm:pt modelId="{6ECAE951-3134-4BF3-9ACB-9C1A66B48301}" type="sibTrans" cxnId="{5AC6E0B5-D1AA-4179-8F19-0AA6F1CDF8FB}">
      <dgm:prSet/>
      <dgm:spPr/>
      <dgm:t>
        <a:bodyPr/>
        <a:lstStyle/>
        <a:p>
          <a:endParaRPr lang="en-US"/>
        </a:p>
      </dgm:t>
    </dgm:pt>
    <dgm:pt modelId="{8BC15F34-6863-4C59-9827-597AB2DBED18}">
      <dgm:prSet custT="1"/>
      <dgm:spPr/>
      <dgm:t>
        <a:bodyPr/>
        <a:lstStyle/>
        <a:p>
          <a:pPr rtl="0"/>
          <a:r>
            <a:rPr lang="hr-HR" sz="2000" dirty="0"/>
            <a:t>zatraženi </a:t>
          </a:r>
          <a:r>
            <a:rPr lang="hr-HR" sz="2000" b="1" dirty="0">
              <a:solidFill>
                <a:schemeClr val="accent4">
                  <a:lumMod val="60000"/>
                  <a:lumOff val="40000"/>
                </a:schemeClr>
              </a:solidFill>
            </a:rPr>
            <a:t>iznosi bespovratnih sredstava </a:t>
          </a:r>
          <a:r>
            <a:rPr lang="hr-HR" sz="2000" dirty="0"/>
            <a:t>u okviru koji je propisan Pozivom</a:t>
          </a:r>
        </a:p>
      </dgm:t>
    </dgm:pt>
    <dgm:pt modelId="{3C64B04C-915D-4ED3-A8DB-528ADC806F57}" type="parTrans" cxnId="{312C9A18-BB3A-488D-9DFD-F5B46E3CD58B}">
      <dgm:prSet/>
      <dgm:spPr/>
      <dgm:t>
        <a:bodyPr/>
        <a:lstStyle/>
        <a:p>
          <a:endParaRPr lang="en-US"/>
        </a:p>
      </dgm:t>
    </dgm:pt>
    <dgm:pt modelId="{B402B634-944A-494A-A52A-C649CC04C7E2}" type="sibTrans" cxnId="{312C9A18-BB3A-488D-9DFD-F5B46E3CD58B}">
      <dgm:prSet/>
      <dgm:spPr/>
      <dgm:t>
        <a:bodyPr/>
        <a:lstStyle/>
        <a:p>
          <a:endParaRPr lang="en-US"/>
        </a:p>
      </dgm:t>
    </dgm:pt>
    <dgm:pt modelId="{A349F2A8-C7A2-46E6-BAE3-68C71876B9C6}">
      <dgm:prSet custT="1"/>
      <dgm:spPr/>
      <dgm:t>
        <a:bodyPr/>
        <a:lstStyle/>
        <a:p>
          <a:pPr rtl="0"/>
          <a:r>
            <a:rPr lang="hr-HR" sz="2000" b="1" dirty="0">
              <a:solidFill>
                <a:schemeClr val="accent4">
                  <a:lumMod val="60000"/>
                  <a:lumOff val="40000"/>
                </a:schemeClr>
              </a:solidFill>
            </a:rPr>
            <a:t>priložena, potpisana i ovjerena </a:t>
          </a:r>
          <a:r>
            <a:rPr lang="hr-HR" sz="2000" dirty="0"/>
            <a:t>sva dokumentacija</a:t>
          </a:r>
        </a:p>
      </dgm:t>
    </dgm:pt>
    <dgm:pt modelId="{C3F997AC-99EB-4C48-8045-B518B546B01D}" type="parTrans" cxnId="{EEB541E3-917A-4D61-A9CB-A55AEF3D4118}">
      <dgm:prSet/>
      <dgm:spPr/>
      <dgm:t>
        <a:bodyPr/>
        <a:lstStyle/>
        <a:p>
          <a:endParaRPr lang="en-US"/>
        </a:p>
      </dgm:t>
    </dgm:pt>
    <dgm:pt modelId="{79807940-A773-48B5-B221-4EE749E1D247}" type="sibTrans" cxnId="{EEB541E3-917A-4D61-A9CB-A55AEF3D4118}">
      <dgm:prSet/>
      <dgm:spPr/>
      <dgm:t>
        <a:bodyPr/>
        <a:lstStyle/>
        <a:p>
          <a:endParaRPr lang="en-US"/>
        </a:p>
      </dgm:t>
    </dgm:pt>
    <dgm:pt modelId="{97A974F5-8484-4D69-9F74-2E5FF51756FE}">
      <dgm:prSet custT="1"/>
      <dgm:spPr/>
      <dgm:t>
        <a:bodyPr/>
        <a:lstStyle/>
        <a:p>
          <a:pPr rtl="0"/>
          <a:r>
            <a:rPr lang="hr-HR" sz="2000" b="1" dirty="0"/>
            <a:t>Procjena kvalitete</a:t>
          </a:r>
        </a:p>
      </dgm:t>
    </dgm:pt>
    <dgm:pt modelId="{AF6F1CEE-04A0-4597-B05C-60EB54EF29ED}" type="parTrans" cxnId="{99AC2266-32AB-447D-B5B6-56BD61675542}">
      <dgm:prSet/>
      <dgm:spPr/>
      <dgm:t>
        <a:bodyPr/>
        <a:lstStyle/>
        <a:p>
          <a:endParaRPr lang="en-US"/>
        </a:p>
      </dgm:t>
    </dgm:pt>
    <dgm:pt modelId="{58EE0C72-0E0D-4E49-88EC-5650CB1C5692}" type="sibTrans" cxnId="{99AC2266-32AB-447D-B5B6-56BD61675542}">
      <dgm:prSet/>
      <dgm:spPr/>
      <dgm:t>
        <a:bodyPr/>
        <a:lstStyle/>
        <a:p>
          <a:endParaRPr lang="en-US"/>
        </a:p>
      </dgm:t>
    </dgm:pt>
    <dgm:pt modelId="{A230F8A8-3CAE-44E8-8D1C-5F1C5DCE0D0F}">
      <dgm:prSet custT="1"/>
      <dgm:spPr/>
      <dgm:t>
        <a:bodyPr/>
        <a:lstStyle/>
        <a:p>
          <a:pPr rtl="0"/>
          <a:r>
            <a:rPr lang="hr-HR" sz="2000" dirty="0"/>
            <a:t>provjera usklađenosti projektnih prijedloga sa </a:t>
          </a:r>
          <a:r>
            <a:rPr lang="hr-HR" sz="2000" b="1" dirty="0">
              <a:solidFill>
                <a:schemeClr val="accent4">
                  <a:lumMod val="60000"/>
                  <a:lumOff val="40000"/>
                </a:schemeClr>
              </a:solidFill>
            </a:rPr>
            <a:t>zahtjevima prihvatljivosti</a:t>
          </a:r>
        </a:p>
      </dgm:t>
    </dgm:pt>
    <dgm:pt modelId="{578DCB11-1DA8-4854-B211-78CBBED627BF}" type="parTrans" cxnId="{ADFDA6B8-22E3-48D2-9F6D-9CD2C5EFA771}">
      <dgm:prSet/>
      <dgm:spPr/>
      <dgm:t>
        <a:bodyPr/>
        <a:lstStyle/>
        <a:p>
          <a:endParaRPr lang="en-US"/>
        </a:p>
      </dgm:t>
    </dgm:pt>
    <dgm:pt modelId="{7E8D0FEA-D43C-47CD-9BC8-1D8985C915E2}" type="sibTrans" cxnId="{ADFDA6B8-22E3-48D2-9F6D-9CD2C5EFA771}">
      <dgm:prSet/>
      <dgm:spPr/>
      <dgm:t>
        <a:bodyPr/>
        <a:lstStyle/>
        <a:p>
          <a:endParaRPr lang="en-US"/>
        </a:p>
      </dgm:t>
    </dgm:pt>
    <dgm:pt modelId="{E50F5884-5164-4170-A296-D0A51C3D50C9}">
      <dgm:prSet custT="1"/>
      <dgm:spPr/>
      <dgm:t>
        <a:bodyPr/>
        <a:lstStyle/>
        <a:p>
          <a:pPr rtl="0"/>
          <a:r>
            <a:rPr lang="hr-HR" sz="2000" b="1" dirty="0">
              <a:solidFill>
                <a:schemeClr val="accent4">
                  <a:lumMod val="60000"/>
                  <a:lumOff val="40000"/>
                </a:schemeClr>
              </a:solidFill>
            </a:rPr>
            <a:t>bodovanje</a:t>
          </a:r>
          <a:r>
            <a:rPr lang="hr-HR" sz="2000" dirty="0"/>
            <a:t> sukladno kriterijima odabira</a:t>
          </a:r>
        </a:p>
      </dgm:t>
    </dgm:pt>
    <dgm:pt modelId="{DEE6AB75-6E65-4FFE-BD41-A955C48108B5}" type="parTrans" cxnId="{44B1B236-ECC5-4086-AA4D-2628F8706E99}">
      <dgm:prSet/>
      <dgm:spPr/>
      <dgm:t>
        <a:bodyPr/>
        <a:lstStyle/>
        <a:p>
          <a:endParaRPr lang="en-US"/>
        </a:p>
      </dgm:t>
    </dgm:pt>
    <dgm:pt modelId="{79B0A412-F701-4B31-9E90-3C0779D55F94}" type="sibTrans" cxnId="{44B1B236-ECC5-4086-AA4D-2628F8706E99}">
      <dgm:prSet/>
      <dgm:spPr/>
      <dgm:t>
        <a:bodyPr/>
        <a:lstStyle/>
        <a:p>
          <a:endParaRPr lang="en-US"/>
        </a:p>
      </dgm:t>
    </dgm:pt>
    <dgm:pt modelId="{7CE533DF-346E-44B0-A6F9-6B0F38213805}" type="pres">
      <dgm:prSet presAssocID="{3830FF8C-AB54-4916-9129-DFF2713E4F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5D24D-E1AE-4E32-BE69-08D3BA6C244C}" type="pres">
      <dgm:prSet presAssocID="{460BBFC7-7192-4766-A6DC-B28CF5461065}" presName="composite" presStyleCnt="0"/>
      <dgm:spPr/>
    </dgm:pt>
    <dgm:pt modelId="{F2C1EAB2-4657-46D9-832A-C987D8DD5DEA}" type="pres">
      <dgm:prSet presAssocID="{460BBFC7-7192-4766-A6DC-B28CF5461065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9105C-6ADE-4075-867D-F58A0F667613}" type="pres">
      <dgm:prSet presAssocID="{460BBFC7-7192-4766-A6DC-B28CF5461065}" presName="parSh" presStyleLbl="node1" presStyleIdx="0" presStyleCnt="2"/>
      <dgm:spPr/>
      <dgm:t>
        <a:bodyPr/>
        <a:lstStyle/>
        <a:p>
          <a:endParaRPr lang="en-US"/>
        </a:p>
      </dgm:t>
    </dgm:pt>
    <dgm:pt modelId="{4BBD2AD6-E59B-41DB-A778-FD366104747E}" type="pres">
      <dgm:prSet presAssocID="{460BBFC7-7192-4766-A6DC-B28CF5461065}" presName="desTx" presStyleLbl="fgAcc1" presStyleIdx="0" presStyleCnt="2" custScaleX="114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55E91-F272-4E90-8459-C305A82D2137}" type="pres">
      <dgm:prSet presAssocID="{D841C077-195E-4937-B7BB-C0098B1217C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D5C2A4C7-4469-4FCA-B21D-7BAE4D8A22A7}" type="pres">
      <dgm:prSet presAssocID="{D841C077-195E-4937-B7BB-C0098B1217CD}" presName="connTx" presStyleLbl="sibTrans2D1" presStyleIdx="0" presStyleCnt="1"/>
      <dgm:spPr/>
      <dgm:t>
        <a:bodyPr/>
        <a:lstStyle/>
        <a:p>
          <a:endParaRPr lang="en-US"/>
        </a:p>
      </dgm:t>
    </dgm:pt>
    <dgm:pt modelId="{84632760-7293-4148-BE89-CF968741E46C}" type="pres">
      <dgm:prSet presAssocID="{97A974F5-8484-4D69-9F74-2E5FF51756FE}" presName="composite" presStyleCnt="0"/>
      <dgm:spPr/>
    </dgm:pt>
    <dgm:pt modelId="{EB13D61F-09D4-46D6-9467-C5C0FE052D8C}" type="pres">
      <dgm:prSet presAssocID="{97A974F5-8484-4D69-9F74-2E5FF51756F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96477-019E-44DE-949F-BFCA804DE152}" type="pres">
      <dgm:prSet presAssocID="{97A974F5-8484-4D69-9F74-2E5FF51756FE}" presName="parSh" presStyleLbl="node1" presStyleIdx="1" presStyleCnt="2"/>
      <dgm:spPr/>
      <dgm:t>
        <a:bodyPr/>
        <a:lstStyle/>
        <a:p>
          <a:endParaRPr lang="en-US"/>
        </a:p>
      </dgm:t>
    </dgm:pt>
    <dgm:pt modelId="{E4DA840C-F93C-438F-85F2-3798796DDC0C}" type="pres">
      <dgm:prSet presAssocID="{97A974F5-8484-4D69-9F74-2E5FF51756FE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3843B2-B5A3-46FF-B4CF-153E054F540F}" srcId="{3830FF8C-AB54-4916-9129-DFF2713E4FB4}" destId="{460BBFC7-7192-4766-A6DC-B28CF5461065}" srcOrd="0" destOrd="0" parTransId="{7B898CF7-3565-4852-9F23-EEC7FE37DF9F}" sibTransId="{D841C077-195E-4937-B7BB-C0098B1217CD}"/>
    <dgm:cxn modelId="{6F7DD62F-B363-48E4-9CAB-0D860CC486D1}" type="presOf" srcId="{8BC15F34-6863-4C59-9827-597AB2DBED18}" destId="{4BBD2AD6-E59B-41DB-A778-FD366104747E}" srcOrd="0" destOrd="1" presId="urn:microsoft.com/office/officeart/2005/8/layout/process3"/>
    <dgm:cxn modelId="{BD1101D0-7994-44FC-9CA8-CA720C8AD662}" type="presOf" srcId="{460BBFC7-7192-4766-A6DC-B28CF5461065}" destId="{F2C1EAB2-4657-46D9-832A-C987D8DD5DEA}" srcOrd="0" destOrd="0" presId="urn:microsoft.com/office/officeart/2005/8/layout/process3"/>
    <dgm:cxn modelId="{99AC2266-32AB-447D-B5B6-56BD61675542}" srcId="{3830FF8C-AB54-4916-9129-DFF2713E4FB4}" destId="{97A974F5-8484-4D69-9F74-2E5FF51756FE}" srcOrd="1" destOrd="0" parTransId="{AF6F1CEE-04A0-4597-B05C-60EB54EF29ED}" sibTransId="{58EE0C72-0E0D-4E49-88EC-5650CB1C5692}"/>
    <dgm:cxn modelId="{312C9A18-BB3A-488D-9DFD-F5B46E3CD58B}" srcId="{460BBFC7-7192-4766-A6DC-B28CF5461065}" destId="{8BC15F34-6863-4C59-9827-597AB2DBED18}" srcOrd="1" destOrd="0" parTransId="{3C64B04C-915D-4ED3-A8DB-528ADC806F57}" sibTransId="{B402B634-944A-494A-A52A-C649CC04C7E2}"/>
    <dgm:cxn modelId="{BB1769A8-893B-491C-9A40-B27A08846B98}" type="presOf" srcId="{A230F8A8-3CAE-44E8-8D1C-5F1C5DCE0D0F}" destId="{E4DA840C-F93C-438F-85F2-3798796DDC0C}" srcOrd="0" destOrd="0" presId="urn:microsoft.com/office/officeart/2005/8/layout/process3"/>
    <dgm:cxn modelId="{3A4FA949-9F26-45D9-9339-C10FF6D09E41}" type="presOf" srcId="{97A974F5-8484-4D69-9F74-2E5FF51756FE}" destId="{32796477-019E-44DE-949F-BFCA804DE152}" srcOrd="1" destOrd="0" presId="urn:microsoft.com/office/officeart/2005/8/layout/process3"/>
    <dgm:cxn modelId="{5AC6E0B5-D1AA-4179-8F19-0AA6F1CDF8FB}" srcId="{460BBFC7-7192-4766-A6DC-B28CF5461065}" destId="{00FB9D06-AA95-4BDC-9BA2-21FA2EDE8F22}" srcOrd="0" destOrd="0" parTransId="{98F34DF7-764A-4AC1-A6EE-91CDB66ECACA}" sibTransId="{6ECAE951-3134-4BF3-9ACB-9C1A66B48301}"/>
    <dgm:cxn modelId="{4067DB01-745F-4B12-A0B6-CD5690E4C767}" type="presOf" srcId="{00FB9D06-AA95-4BDC-9BA2-21FA2EDE8F22}" destId="{4BBD2AD6-E59B-41DB-A778-FD366104747E}" srcOrd="0" destOrd="0" presId="urn:microsoft.com/office/officeart/2005/8/layout/process3"/>
    <dgm:cxn modelId="{40789EA5-96D7-4082-BC8E-0D989FA9484A}" type="presOf" srcId="{97A974F5-8484-4D69-9F74-2E5FF51756FE}" destId="{EB13D61F-09D4-46D6-9467-C5C0FE052D8C}" srcOrd="0" destOrd="0" presId="urn:microsoft.com/office/officeart/2005/8/layout/process3"/>
    <dgm:cxn modelId="{859C5701-FBAE-4CCF-80B1-6BCC366CC1D7}" type="presOf" srcId="{E50F5884-5164-4170-A296-D0A51C3D50C9}" destId="{E4DA840C-F93C-438F-85F2-3798796DDC0C}" srcOrd="0" destOrd="1" presId="urn:microsoft.com/office/officeart/2005/8/layout/process3"/>
    <dgm:cxn modelId="{3D74FDB1-E998-4439-B5D8-8EC8D47A6DDC}" type="presOf" srcId="{460BBFC7-7192-4766-A6DC-B28CF5461065}" destId="{1B79105C-6ADE-4075-867D-F58A0F667613}" srcOrd="1" destOrd="0" presId="urn:microsoft.com/office/officeart/2005/8/layout/process3"/>
    <dgm:cxn modelId="{44B1B236-ECC5-4086-AA4D-2628F8706E99}" srcId="{97A974F5-8484-4D69-9F74-2E5FF51756FE}" destId="{E50F5884-5164-4170-A296-D0A51C3D50C9}" srcOrd="1" destOrd="0" parTransId="{DEE6AB75-6E65-4FFE-BD41-A955C48108B5}" sibTransId="{79B0A412-F701-4B31-9E90-3C0779D55F94}"/>
    <dgm:cxn modelId="{EEB541E3-917A-4D61-A9CB-A55AEF3D4118}" srcId="{460BBFC7-7192-4766-A6DC-B28CF5461065}" destId="{A349F2A8-C7A2-46E6-BAE3-68C71876B9C6}" srcOrd="2" destOrd="0" parTransId="{C3F997AC-99EB-4C48-8045-B518B546B01D}" sibTransId="{79807940-A773-48B5-B221-4EE749E1D247}"/>
    <dgm:cxn modelId="{52B34CAA-4632-473E-A18F-7634BC874969}" type="presOf" srcId="{A349F2A8-C7A2-46E6-BAE3-68C71876B9C6}" destId="{4BBD2AD6-E59B-41DB-A778-FD366104747E}" srcOrd="0" destOrd="2" presId="urn:microsoft.com/office/officeart/2005/8/layout/process3"/>
    <dgm:cxn modelId="{01C6B909-FD1C-49F7-9388-8D3E74F0AA7B}" type="presOf" srcId="{D841C077-195E-4937-B7BB-C0098B1217CD}" destId="{D5C2A4C7-4469-4FCA-B21D-7BAE4D8A22A7}" srcOrd="1" destOrd="0" presId="urn:microsoft.com/office/officeart/2005/8/layout/process3"/>
    <dgm:cxn modelId="{EF72BF71-03CF-4332-A9F7-DC209BFC32AC}" type="presOf" srcId="{3830FF8C-AB54-4916-9129-DFF2713E4FB4}" destId="{7CE533DF-346E-44B0-A6F9-6B0F38213805}" srcOrd="0" destOrd="0" presId="urn:microsoft.com/office/officeart/2005/8/layout/process3"/>
    <dgm:cxn modelId="{ADFDA6B8-22E3-48D2-9F6D-9CD2C5EFA771}" srcId="{97A974F5-8484-4D69-9F74-2E5FF51756FE}" destId="{A230F8A8-3CAE-44E8-8D1C-5F1C5DCE0D0F}" srcOrd="0" destOrd="0" parTransId="{578DCB11-1DA8-4854-B211-78CBBED627BF}" sibTransId="{7E8D0FEA-D43C-47CD-9BC8-1D8985C915E2}"/>
    <dgm:cxn modelId="{B31F084A-34F8-4619-834A-6BA67C85669B}" type="presOf" srcId="{D841C077-195E-4937-B7BB-C0098B1217CD}" destId="{F9155E91-F272-4E90-8459-C305A82D2137}" srcOrd="0" destOrd="0" presId="urn:microsoft.com/office/officeart/2005/8/layout/process3"/>
    <dgm:cxn modelId="{8DF10ED8-49BC-4907-A404-CEB0C399FF21}" type="presParOf" srcId="{7CE533DF-346E-44B0-A6F9-6B0F38213805}" destId="{9865D24D-E1AE-4E32-BE69-08D3BA6C244C}" srcOrd="0" destOrd="0" presId="urn:microsoft.com/office/officeart/2005/8/layout/process3"/>
    <dgm:cxn modelId="{3227F6BB-AAD7-44F4-A924-129C981A4A2F}" type="presParOf" srcId="{9865D24D-E1AE-4E32-BE69-08D3BA6C244C}" destId="{F2C1EAB2-4657-46D9-832A-C987D8DD5DEA}" srcOrd="0" destOrd="0" presId="urn:microsoft.com/office/officeart/2005/8/layout/process3"/>
    <dgm:cxn modelId="{9FAEFBA9-306D-4F31-AF82-479A76E49B25}" type="presParOf" srcId="{9865D24D-E1AE-4E32-BE69-08D3BA6C244C}" destId="{1B79105C-6ADE-4075-867D-F58A0F667613}" srcOrd="1" destOrd="0" presId="urn:microsoft.com/office/officeart/2005/8/layout/process3"/>
    <dgm:cxn modelId="{D2F383DA-193C-4039-A481-F8E68600B846}" type="presParOf" srcId="{9865D24D-E1AE-4E32-BE69-08D3BA6C244C}" destId="{4BBD2AD6-E59B-41DB-A778-FD366104747E}" srcOrd="2" destOrd="0" presId="urn:microsoft.com/office/officeart/2005/8/layout/process3"/>
    <dgm:cxn modelId="{F7F8F0A0-9050-4D5D-93B3-EA3C811BF316}" type="presParOf" srcId="{7CE533DF-346E-44B0-A6F9-6B0F38213805}" destId="{F9155E91-F272-4E90-8459-C305A82D2137}" srcOrd="1" destOrd="0" presId="urn:microsoft.com/office/officeart/2005/8/layout/process3"/>
    <dgm:cxn modelId="{11C00986-4D67-4126-ADC7-1AFC863AC856}" type="presParOf" srcId="{F9155E91-F272-4E90-8459-C305A82D2137}" destId="{D5C2A4C7-4469-4FCA-B21D-7BAE4D8A22A7}" srcOrd="0" destOrd="0" presId="urn:microsoft.com/office/officeart/2005/8/layout/process3"/>
    <dgm:cxn modelId="{00586EBD-4672-4033-8325-070C08C2F041}" type="presParOf" srcId="{7CE533DF-346E-44B0-A6F9-6B0F38213805}" destId="{84632760-7293-4148-BE89-CF968741E46C}" srcOrd="2" destOrd="0" presId="urn:microsoft.com/office/officeart/2005/8/layout/process3"/>
    <dgm:cxn modelId="{EC98F7BD-F1CA-4D3F-991E-6E406A795703}" type="presParOf" srcId="{84632760-7293-4148-BE89-CF968741E46C}" destId="{EB13D61F-09D4-46D6-9467-C5C0FE052D8C}" srcOrd="0" destOrd="0" presId="urn:microsoft.com/office/officeart/2005/8/layout/process3"/>
    <dgm:cxn modelId="{0DA54287-3BAD-467C-837F-9FC252091D20}" type="presParOf" srcId="{84632760-7293-4148-BE89-CF968741E46C}" destId="{32796477-019E-44DE-949F-BFCA804DE152}" srcOrd="1" destOrd="0" presId="urn:microsoft.com/office/officeart/2005/8/layout/process3"/>
    <dgm:cxn modelId="{B945C370-A052-44BD-8D2E-8633573CE049}" type="presParOf" srcId="{84632760-7293-4148-BE89-CF968741E46C}" destId="{E4DA840C-F93C-438F-85F2-3798796DDC0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C6DCA8-03CD-40EA-A79A-757B05432330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CAA3399-86CB-4ADE-8202-9C34A07BEC93}">
      <dgm:prSet/>
      <dgm:spPr/>
      <dgm:t>
        <a:bodyPr/>
        <a:lstStyle/>
        <a:p>
          <a:pPr rtl="0"/>
          <a:r>
            <a:rPr lang="hr-HR" b="1" dirty="0"/>
            <a:t>Prijavni obrazac</a:t>
          </a:r>
          <a:endParaRPr lang="hr-HR" dirty="0"/>
        </a:p>
      </dgm:t>
    </dgm:pt>
    <dgm:pt modelId="{8E02806E-92D1-4F71-8F92-9DC00D30F875}" type="parTrans" cxnId="{B10626DA-EA33-438B-90AB-481183501CC2}">
      <dgm:prSet/>
      <dgm:spPr/>
      <dgm:t>
        <a:bodyPr/>
        <a:lstStyle/>
        <a:p>
          <a:endParaRPr lang="en-US"/>
        </a:p>
      </dgm:t>
    </dgm:pt>
    <dgm:pt modelId="{D820CC6A-771A-44CC-9963-19337FCB3FF0}" type="sibTrans" cxnId="{B10626DA-EA33-438B-90AB-481183501CC2}">
      <dgm:prSet/>
      <dgm:spPr/>
      <dgm:t>
        <a:bodyPr/>
        <a:lstStyle/>
        <a:p>
          <a:endParaRPr lang="en-US"/>
        </a:p>
      </dgm:t>
    </dgm:pt>
    <dgm:pt modelId="{05C33778-4A4B-4180-917A-E247CAC9B7ED}">
      <dgm:prSet/>
      <dgm:spPr/>
      <dgm:t>
        <a:bodyPr/>
        <a:lstStyle/>
        <a:p>
          <a:pPr rtl="0"/>
          <a:r>
            <a:rPr lang="hr-HR" b="1" dirty="0"/>
            <a:t>Obrazac 1 </a:t>
          </a:r>
          <a:endParaRPr lang="hr-HR" dirty="0"/>
        </a:p>
      </dgm:t>
    </dgm:pt>
    <dgm:pt modelId="{CAEB39DA-7C11-4034-A9D9-DBEC0B7E4812}" type="parTrans" cxnId="{4BAC8AA2-C178-446F-BCDA-4B2526563450}">
      <dgm:prSet/>
      <dgm:spPr/>
      <dgm:t>
        <a:bodyPr/>
        <a:lstStyle/>
        <a:p>
          <a:endParaRPr lang="en-US"/>
        </a:p>
      </dgm:t>
    </dgm:pt>
    <dgm:pt modelId="{16C3F61C-92DB-403F-B829-817406E5A200}" type="sibTrans" cxnId="{4BAC8AA2-C178-446F-BCDA-4B2526563450}">
      <dgm:prSet/>
      <dgm:spPr/>
      <dgm:t>
        <a:bodyPr/>
        <a:lstStyle/>
        <a:p>
          <a:endParaRPr lang="en-US"/>
        </a:p>
      </dgm:t>
    </dgm:pt>
    <dgm:pt modelId="{DE374CE2-3485-4613-8900-21F8480A2A22}">
      <dgm:prSet custT="1"/>
      <dgm:spPr/>
      <dgm:t>
        <a:bodyPr/>
        <a:lstStyle/>
        <a:p>
          <a:pPr rtl="0"/>
          <a:r>
            <a:rPr lang="hr-HR" sz="1400" dirty="0"/>
            <a:t>Izjava Prijavitelja o istinitosti podataka, izbjegavanju dvostrukog financiranja i ispunjavanju preduvjeta za sudjelovanje u postupku dodjele</a:t>
          </a:r>
        </a:p>
      </dgm:t>
    </dgm:pt>
    <dgm:pt modelId="{CD58C74F-D353-4EA5-9335-08EFA8D59BDE}" type="parTrans" cxnId="{1ED74ADE-CAF1-43E2-B6A4-F345FB964F8B}">
      <dgm:prSet/>
      <dgm:spPr/>
      <dgm:t>
        <a:bodyPr/>
        <a:lstStyle/>
        <a:p>
          <a:endParaRPr lang="en-US"/>
        </a:p>
      </dgm:t>
    </dgm:pt>
    <dgm:pt modelId="{FD3355F9-BEE0-4144-B7CE-2E2BD5C1425C}" type="sibTrans" cxnId="{1ED74ADE-CAF1-43E2-B6A4-F345FB964F8B}">
      <dgm:prSet/>
      <dgm:spPr/>
      <dgm:t>
        <a:bodyPr/>
        <a:lstStyle/>
        <a:p>
          <a:endParaRPr lang="en-US"/>
        </a:p>
      </dgm:t>
    </dgm:pt>
    <dgm:pt modelId="{38FC56C7-DD17-4560-B436-1A009494A1B3}">
      <dgm:prSet/>
      <dgm:spPr/>
      <dgm:t>
        <a:bodyPr/>
        <a:lstStyle/>
        <a:p>
          <a:pPr rtl="0"/>
          <a:r>
            <a:rPr lang="hr-HR" b="1" i="0" dirty="0"/>
            <a:t>Obrazac 2</a:t>
          </a:r>
        </a:p>
      </dgm:t>
    </dgm:pt>
    <dgm:pt modelId="{0125756B-796E-4936-A20C-84F6DBF920FE}" type="parTrans" cxnId="{41367256-29AC-43AF-91DE-881E9B5C0B4D}">
      <dgm:prSet/>
      <dgm:spPr/>
      <dgm:t>
        <a:bodyPr/>
        <a:lstStyle/>
        <a:p>
          <a:endParaRPr lang="en-US"/>
        </a:p>
      </dgm:t>
    </dgm:pt>
    <dgm:pt modelId="{98358FBB-48C6-4E7D-9052-2409BBDBAF1B}" type="sibTrans" cxnId="{41367256-29AC-43AF-91DE-881E9B5C0B4D}">
      <dgm:prSet/>
      <dgm:spPr/>
      <dgm:t>
        <a:bodyPr/>
        <a:lstStyle/>
        <a:p>
          <a:endParaRPr lang="en-US"/>
        </a:p>
      </dgm:t>
    </dgm:pt>
    <dgm:pt modelId="{4399ACB8-E54D-4256-84CC-513843FCC2D7}">
      <dgm:prSet custT="1"/>
      <dgm:spPr/>
      <dgm:t>
        <a:bodyPr/>
        <a:lstStyle/>
        <a:p>
          <a:pPr rtl="0"/>
          <a:r>
            <a:rPr lang="hr-HR" sz="1400" dirty="0"/>
            <a:t>Izjava Partnera o istinitosti podataka, izbjegavanju dvostrukog financiranja i ispunjavanju preduvjeta za sudjelovanje u postupku dodjele</a:t>
          </a:r>
        </a:p>
      </dgm:t>
    </dgm:pt>
    <dgm:pt modelId="{5D9DB9B5-4AC0-4E80-8D03-65C1183A8812}" type="parTrans" cxnId="{CF58FE21-F4E5-4D22-A088-034435B87AB9}">
      <dgm:prSet/>
      <dgm:spPr/>
      <dgm:t>
        <a:bodyPr/>
        <a:lstStyle/>
        <a:p>
          <a:endParaRPr lang="en-US"/>
        </a:p>
      </dgm:t>
    </dgm:pt>
    <dgm:pt modelId="{D30E57D7-2E26-4495-B25F-DEFE827F49A7}" type="sibTrans" cxnId="{CF58FE21-F4E5-4D22-A088-034435B87AB9}">
      <dgm:prSet/>
      <dgm:spPr/>
      <dgm:t>
        <a:bodyPr/>
        <a:lstStyle/>
        <a:p>
          <a:endParaRPr lang="en-US"/>
        </a:p>
      </dgm:t>
    </dgm:pt>
    <dgm:pt modelId="{0C496F14-1B08-4DE1-9F0C-8A34097EAE7C}">
      <dgm:prSet/>
      <dgm:spPr/>
      <dgm:t>
        <a:bodyPr/>
        <a:lstStyle/>
        <a:p>
          <a:pPr rtl="0"/>
          <a:r>
            <a:rPr lang="hr-HR" b="1" dirty="0"/>
            <a:t>Potvrda Porezne uprave</a:t>
          </a:r>
          <a:r>
            <a:rPr lang="hr-HR" dirty="0"/>
            <a:t> </a:t>
          </a:r>
          <a:r>
            <a:rPr lang="hr-HR" b="1" dirty="0"/>
            <a:t>o stanju javnog dugovanja po osnovi javnih davanja</a:t>
          </a:r>
        </a:p>
      </dgm:t>
    </dgm:pt>
    <dgm:pt modelId="{E4527805-15E6-4023-9AAF-4914D250AEC8}" type="parTrans" cxnId="{46A03CCA-2E3B-410F-9F5F-61E380B03B3C}">
      <dgm:prSet/>
      <dgm:spPr/>
      <dgm:t>
        <a:bodyPr/>
        <a:lstStyle/>
        <a:p>
          <a:endParaRPr lang="en-US"/>
        </a:p>
      </dgm:t>
    </dgm:pt>
    <dgm:pt modelId="{038ECB8D-44EC-4F5C-B0D7-7391706A4019}" type="sibTrans" cxnId="{46A03CCA-2E3B-410F-9F5F-61E380B03B3C}">
      <dgm:prSet/>
      <dgm:spPr/>
      <dgm:t>
        <a:bodyPr/>
        <a:lstStyle/>
        <a:p>
          <a:endParaRPr lang="en-US"/>
        </a:p>
      </dgm:t>
    </dgm:pt>
    <dgm:pt modelId="{3D030E93-DB5C-47EC-9477-76C3F565FEE9}">
      <dgm:prSet custT="1"/>
      <dgm:spPr/>
      <dgm:t>
        <a:bodyPr/>
        <a:lstStyle/>
        <a:p>
          <a:pPr rtl="0"/>
          <a:r>
            <a:rPr lang="hr-HR" sz="1400" dirty="0"/>
            <a:t>ne starija od datuma objave Poziva na dostavu projektnih prijedloga za Prijavitelja i svakog projektnog Partnera</a:t>
          </a:r>
        </a:p>
      </dgm:t>
    </dgm:pt>
    <dgm:pt modelId="{004CBA83-C8AA-478E-9242-43B56F79F726}" type="parTrans" cxnId="{0D584C59-0DCC-4330-9AEF-A00740B59F93}">
      <dgm:prSet/>
      <dgm:spPr/>
      <dgm:t>
        <a:bodyPr/>
        <a:lstStyle/>
        <a:p>
          <a:endParaRPr lang="en-US"/>
        </a:p>
      </dgm:t>
    </dgm:pt>
    <dgm:pt modelId="{F017F34B-4D1E-46FA-846C-0179110370B9}" type="sibTrans" cxnId="{0D584C59-0DCC-4330-9AEF-A00740B59F93}">
      <dgm:prSet/>
      <dgm:spPr/>
      <dgm:t>
        <a:bodyPr/>
        <a:lstStyle/>
        <a:p>
          <a:endParaRPr lang="en-US"/>
        </a:p>
      </dgm:t>
    </dgm:pt>
    <dgm:pt modelId="{BEA4EFF7-369E-4DD8-BDF8-C3AD280284B0}">
      <dgm:prSet custT="1"/>
      <dgm:spPr/>
      <dgm:t>
        <a:bodyPr/>
        <a:lstStyle/>
        <a:p>
          <a:pPr rtl="0"/>
          <a:r>
            <a:rPr lang="hr-HR" sz="1400" dirty="0"/>
            <a:t>vidljivo ispunjavanje odredbi vezanih uz prihvatljivost Prijavitelja/Partnera u točki 2.6.3.</a:t>
          </a:r>
        </a:p>
      </dgm:t>
    </dgm:pt>
    <dgm:pt modelId="{F55554BC-6C66-4A05-8003-9152909D85D9}" type="parTrans" cxnId="{3CF78F6B-0D57-466D-90A9-168398A5C17A}">
      <dgm:prSet/>
      <dgm:spPr/>
      <dgm:t>
        <a:bodyPr/>
        <a:lstStyle/>
        <a:p>
          <a:endParaRPr lang="en-US"/>
        </a:p>
      </dgm:t>
    </dgm:pt>
    <dgm:pt modelId="{6C09200A-CCA6-4852-8CE5-A52776E78F9B}" type="sibTrans" cxnId="{3CF78F6B-0D57-466D-90A9-168398A5C17A}">
      <dgm:prSet/>
      <dgm:spPr/>
      <dgm:t>
        <a:bodyPr/>
        <a:lstStyle/>
        <a:p>
          <a:endParaRPr lang="en-US"/>
        </a:p>
      </dgm:t>
    </dgm:pt>
    <dgm:pt modelId="{631DB331-2F6E-40BA-BE17-7D8FFB87A2B2}">
      <dgm:prSet/>
      <dgm:spPr/>
      <dgm:t>
        <a:bodyPr/>
        <a:lstStyle/>
        <a:p>
          <a:pPr rtl="0"/>
          <a:r>
            <a:rPr lang="hr-HR" b="1" dirty="0"/>
            <a:t>Financijski izvještaj</a:t>
          </a:r>
        </a:p>
      </dgm:t>
    </dgm:pt>
    <dgm:pt modelId="{22D51663-CB1F-46CC-B502-193382D027C7}" type="parTrans" cxnId="{CAE9238B-2EC4-4677-B69A-CE84BE98E26A}">
      <dgm:prSet/>
      <dgm:spPr/>
      <dgm:t>
        <a:bodyPr/>
        <a:lstStyle/>
        <a:p>
          <a:endParaRPr lang="en-US"/>
        </a:p>
      </dgm:t>
    </dgm:pt>
    <dgm:pt modelId="{1A0C2BEF-BF52-4BD6-93BB-428271363EB9}" type="sibTrans" cxnId="{CAE9238B-2EC4-4677-B69A-CE84BE98E26A}">
      <dgm:prSet/>
      <dgm:spPr/>
      <dgm:t>
        <a:bodyPr/>
        <a:lstStyle/>
        <a:p>
          <a:endParaRPr lang="en-US"/>
        </a:p>
      </dgm:t>
    </dgm:pt>
    <dgm:pt modelId="{1AB2BBBF-AB98-4AEF-AE39-4A32D2FFFA66}">
      <dgm:prSet custT="1"/>
      <dgm:spPr/>
      <dgm:t>
        <a:bodyPr/>
        <a:lstStyle/>
        <a:p>
          <a:pPr rtl="0"/>
          <a:r>
            <a:rPr lang="hr-HR" sz="1400" dirty="0"/>
            <a:t>zadnji godišnji financijski izvještaj u trenutku predaje projektne prijave, sukladno točki 2.6.3.</a:t>
          </a:r>
        </a:p>
      </dgm:t>
    </dgm:pt>
    <dgm:pt modelId="{3EEE47E5-B70A-4996-B725-04CEE6AD98FD}" type="parTrans" cxnId="{B14CA958-0BB7-4644-9271-EE57A36B0D55}">
      <dgm:prSet/>
      <dgm:spPr/>
      <dgm:t>
        <a:bodyPr/>
        <a:lstStyle/>
        <a:p>
          <a:endParaRPr lang="en-US"/>
        </a:p>
      </dgm:t>
    </dgm:pt>
    <dgm:pt modelId="{CC85FF8E-ED8B-47E4-BCAE-44DAFC26B706}" type="sibTrans" cxnId="{B14CA958-0BB7-4644-9271-EE57A36B0D55}">
      <dgm:prSet/>
      <dgm:spPr/>
      <dgm:t>
        <a:bodyPr/>
        <a:lstStyle/>
        <a:p>
          <a:endParaRPr lang="en-US"/>
        </a:p>
      </dgm:t>
    </dgm:pt>
    <dgm:pt modelId="{490A8EEF-3B2B-476F-8391-3B9FF66728E6}" type="pres">
      <dgm:prSet presAssocID="{25C6DCA8-03CD-40EA-A79A-757B054323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1BEF40-BC7C-4610-AA54-2A91772593CA}" type="pres">
      <dgm:prSet presAssocID="{ACAA3399-86CB-4ADE-8202-9C34A07BEC93}" presName="linNode" presStyleCnt="0"/>
      <dgm:spPr/>
    </dgm:pt>
    <dgm:pt modelId="{5503AB2A-A36C-4010-BC29-8CD68105850B}" type="pres">
      <dgm:prSet presAssocID="{ACAA3399-86CB-4ADE-8202-9C34A07BEC93}" presName="parentText" presStyleLbl="node1" presStyleIdx="0" presStyleCnt="5" custScaleX="83289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99F07-1079-41C3-9C46-44804F0880DD}" type="pres">
      <dgm:prSet presAssocID="{D820CC6A-771A-44CC-9963-19337FCB3FF0}" presName="sp" presStyleCnt="0"/>
      <dgm:spPr/>
    </dgm:pt>
    <dgm:pt modelId="{05C953B6-650A-4A76-B037-61247C7A2A11}" type="pres">
      <dgm:prSet presAssocID="{05C33778-4A4B-4180-917A-E247CAC9B7ED}" presName="linNode" presStyleCnt="0"/>
      <dgm:spPr/>
    </dgm:pt>
    <dgm:pt modelId="{9693792C-A0CB-4F04-8E75-6FB6EAA75F5C}" type="pres">
      <dgm:prSet presAssocID="{05C33778-4A4B-4180-917A-E247CAC9B7ED}" presName="parentText" presStyleLbl="node1" presStyleIdx="1" presStyleCnt="5" custScaleX="832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E7F39-F1A8-4363-9ED4-20017B4C45E2}" type="pres">
      <dgm:prSet presAssocID="{05C33778-4A4B-4180-917A-E247CAC9B7ED}" presName="descendantText" presStyleLbl="alignAccFollowNode1" presStyleIdx="0" presStyleCnt="4" custScaleX="108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E95A1-9DB9-454D-9D4F-1B6A8FCE0B9F}" type="pres">
      <dgm:prSet presAssocID="{16C3F61C-92DB-403F-B829-817406E5A200}" presName="sp" presStyleCnt="0"/>
      <dgm:spPr/>
    </dgm:pt>
    <dgm:pt modelId="{6E4D438F-CEEE-411E-A419-879A2D55DFFF}" type="pres">
      <dgm:prSet presAssocID="{38FC56C7-DD17-4560-B436-1A009494A1B3}" presName="linNode" presStyleCnt="0"/>
      <dgm:spPr/>
    </dgm:pt>
    <dgm:pt modelId="{8EF37DAD-A2BB-479D-A479-6F983ADC01B6}" type="pres">
      <dgm:prSet presAssocID="{38FC56C7-DD17-4560-B436-1A009494A1B3}" presName="parentText" presStyleLbl="node1" presStyleIdx="2" presStyleCnt="5" custScaleX="832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56DD5-47D5-43C0-B44D-7A603F6EBBB7}" type="pres">
      <dgm:prSet presAssocID="{38FC56C7-DD17-4560-B436-1A009494A1B3}" presName="descendantText" presStyleLbl="alignAccFollowNode1" presStyleIdx="1" presStyleCnt="4" custScaleX="108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35CB8-2B04-4B8A-9528-8C48C581EACC}" type="pres">
      <dgm:prSet presAssocID="{98358FBB-48C6-4E7D-9052-2409BBDBAF1B}" presName="sp" presStyleCnt="0"/>
      <dgm:spPr/>
    </dgm:pt>
    <dgm:pt modelId="{54074DFF-CC4B-4BF7-BB48-88C47E88167F}" type="pres">
      <dgm:prSet presAssocID="{0C496F14-1B08-4DE1-9F0C-8A34097EAE7C}" presName="linNode" presStyleCnt="0"/>
      <dgm:spPr/>
    </dgm:pt>
    <dgm:pt modelId="{A24606F9-6FC0-4F74-931A-8D57E08A7B00}" type="pres">
      <dgm:prSet presAssocID="{0C496F14-1B08-4DE1-9F0C-8A34097EAE7C}" presName="parentText" presStyleLbl="node1" presStyleIdx="3" presStyleCnt="5" custScaleX="832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E8E8F-9080-44C8-8568-3DFCFF835A92}" type="pres">
      <dgm:prSet presAssocID="{0C496F14-1B08-4DE1-9F0C-8A34097EAE7C}" presName="descendantText" presStyleLbl="alignAccFollowNode1" presStyleIdx="2" presStyleCnt="4" custScaleX="108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0AEB9-89E1-438F-8B69-0E591803912A}" type="pres">
      <dgm:prSet presAssocID="{038ECB8D-44EC-4F5C-B0D7-7391706A4019}" presName="sp" presStyleCnt="0"/>
      <dgm:spPr/>
    </dgm:pt>
    <dgm:pt modelId="{CDB7C627-2139-4A63-8694-64085D2381D6}" type="pres">
      <dgm:prSet presAssocID="{631DB331-2F6E-40BA-BE17-7D8FFB87A2B2}" presName="linNode" presStyleCnt="0"/>
      <dgm:spPr/>
    </dgm:pt>
    <dgm:pt modelId="{88DBA006-C5A3-431F-A952-2CFA18A9B0DC}" type="pres">
      <dgm:prSet presAssocID="{631DB331-2F6E-40BA-BE17-7D8FFB87A2B2}" presName="parentText" presStyleLbl="node1" presStyleIdx="4" presStyleCnt="5" custScaleX="832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43B3F-75B8-4B69-AB9E-D1D447C1706B}" type="pres">
      <dgm:prSet presAssocID="{631DB331-2F6E-40BA-BE17-7D8FFB87A2B2}" presName="descendantText" presStyleLbl="alignAccFollowNode1" presStyleIdx="3" presStyleCnt="4" custScaleX="108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9238B-2EC4-4677-B69A-CE84BE98E26A}" srcId="{25C6DCA8-03CD-40EA-A79A-757B05432330}" destId="{631DB331-2F6E-40BA-BE17-7D8FFB87A2B2}" srcOrd="4" destOrd="0" parTransId="{22D51663-CB1F-46CC-B502-193382D027C7}" sibTransId="{1A0C2BEF-BF52-4BD6-93BB-428271363EB9}"/>
    <dgm:cxn modelId="{97A5956C-ED03-4B47-8002-578C959EEF82}" type="presOf" srcId="{BEA4EFF7-369E-4DD8-BDF8-C3AD280284B0}" destId="{65DE8E8F-9080-44C8-8568-3DFCFF835A92}" srcOrd="0" destOrd="1" presId="urn:microsoft.com/office/officeart/2005/8/layout/vList5"/>
    <dgm:cxn modelId="{CF58FE21-F4E5-4D22-A088-034435B87AB9}" srcId="{38FC56C7-DD17-4560-B436-1A009494A1B3}" destId="{4399ACB8-E54D-4256-84CC-513843FCC2D7}" srcOrd="0" destOrd="0" parTransId="{5D9DB9B5-4AC0-4E80-8D03-65C1183A8812}" sibTransId="{D30E57D7-2E26-4495-B25F-DEFE827F49A7}"/>
    <dgm:cxn modelId="{AD368852-7DB1-4F8C-A6F2-A1B75BEFBDE0}" type="presOf" srcId="{ACAA3399-86CB-4ADE-8202-9C34A07BEC93}" destId="{5503AB2A-A36C-4010-BC29-8CD68105850B}" srcOrd="0" destOrd="0" presId="urn:microsoft.com/office/officeart/2005/8/layout/vList5"/>
    <dgm:cxn modelId="{46A03CCA-2E3B-410F-9F5F-61E380B03B3C}" srcId="{25C6DCA8-03CD-40EA-A79A-757B05432330}" destId="{0C496F14-1B08-4DE1-9F0C-8A34097EAE7C}" srcOrd="3" destOrd="0" parTransId="{E4527805-15E6-4023-9AAF-4914D250AEC8}" sibTransId="{038ECB8D-44EC-4F5C-B0D7-7391706A4019}"/>
    <dgm:cxn modelId="{A6D83297-BC76-4312-8DF3-30099895DB53}" type="presOf" srcId="{05C33778-4A4B-4180-917A-E247CAC9B7ED}" destId="{9693792C-A0CB-4F04-8E75-6FB6EAA75F5C}" srcOrd="0" destOrd="0" presId="urn:microsoft.com/office/officeart/2005/8/layout/vList5"/>
    <dgm:cxn modelId="{E67ABAB4-7FC7-4408-AFAD-503FE7CBA75B}" type="presOf" srcId="{631DB331-2F6E-40BA-BE17-7D8FFB87A2B2}" destId="{88DBA006-C5A3-431F-A952-2CFA18A9B0DC}" srcOrd="0" destOrd="0" presId="urn:microsoft.com/office/officeart/2005/8/layout/vList5"/>
    <dgm:cxn modelId="{B14CA958-0BB7-4644-9271-EE57A36B0D55}" srcId="{631DB331-2F6E-40BA-BE17-7D8FFB87A2B2}" destId="{1AB2BBBF-AB98-4AEF-AE39-4A32D2FFFA66}" srcOrd="0" destOrd="0" parTransId="{3EEE47E5-B70A-4996-B725-04CEE6AD98FD}" sibTransId="{CC85FF8E-ED8B-47E4-BCAE-44DAFC26B706}"/>
    <dgm:cxn modelId="{4BAC8AA2-C178-446F-BCDA-4B2526563450}" srcId="{25C6DCA8-03CD-40EA-A79A-757B05432330}" destId="{05C33778-4A4B-4180-917A-E247CAC9B7ED}" srcOrd="1" destOrd="0" parTransId="{CAEB39DA-7C11-4034-A9D9-DBEC0B7E4812}" sibTransId="{16C3F61C-92DB-403F-B829-817406E5A200}"/>
    <dgm:cxn modelId="{162C11A3-EB30-4139-8020-9A1ED66088BE}" type="presOf" srcId="{0C496F14-1B08-4DE1-9F0C-8A34097EAE7C}" destId="{A24606F9-6FC0-4F74-931A-8D57E08A7B00}" srcOrd="0" destOrd="0" presId="urn:microsoft.com/office/officeart/2005/8/layout/vList5"/>
    <dgm:cxn modelId="{EC4B6444-DB89-411B-9C1B-6CB132A390F8}" type="presOf" srcId="{3D030E93-DB5C-47EC-9477-76C3F565FEE9}" destId="{65DE8E8F-9080-44C8-8568-3DFCFF835A92}" srcOrd="0" destOrd="0" presId="urn:microsoft.com/office/officeart/2005/8/layout/vList5"/>
    <dgm:cxn modelId="{F456F66D-7D5B-46FA-A323-CDF3E6BD8BB7}" type="presOf" srcId="{38FC56C7-DD17-4560-B436-1A009494A1B3}" destId="{8EF37DAD-A2BB-479D-A479-6F983ADC01B6}" srcOrd="0" destOrd="0" presId="urn:microsoft.com/office/officeart/2005/8/layout/vList5"/>
    <dgm:cxn modelId="{1ED74ADE-CAF1-43E2-B6A4-F345FB964F8B}" srcId="{05C33778-4A4B-4180-917A-E247CAC9B7ED}" destId="{DE374CE2-3485-4613-8900-21F8480A2A22}" srcOrd="0" destOrd="0" parTransId="{CD58C74F-D353-4EA5-9335-08EFA8D59BDE}" sibTransId="{FD3355F9-BEE0-4144-B7CE-2E2BD5C1425C}"/>
    <dgm:cxn modelId="{EEA07A22-B835-4234-9C81-0AE942781A1D}" type="presOf" srcId="{1AB2BBBF-AB98-4AEF-AE39-4A32D2FFFA66}" destId="{94C43B3F-75B8-4B69-AB9E-D1D447C1706B}" srcOrd="0" destOrd="0" presId="urn:microsoft.com/office/officeart/2005/8/layout/vList5"/>
    <dgm:cxn modelId="{955DAA44-A839-49C0-B8E1-5673F7EA2527}" type="presOf" srcId="{4399ACB8-E54D-4256-84CC-513843FCC2D7}" destId="{E2256DD5-47D5-43C0-B44D-7A603F6EBBB7}" srcOrd="0" destOrd="0" presId="urn:microsoft.com/office/officeart/2005/8/layout/vList5"/>
    <dgm:cxn modelId="{3CF78F6B-0D57-466D-90A9-168398A5C17A}" srcId="{0C496F14-1B08-4DE1-9F0C-8A34097EAE7C}" destId="{BEA4EFF7-369E-4DD8-BDF8-C3AD280284B0}" srcOrd="1" destOrd="0" parTransId="{F55554BC-6C66-4A05-8003-9152909D85D9}" sibTransId="{6C09200A-CCA6-4852-8CE5-A52776E78F9B}"/>
    <dgm:cxn modelId="{0D584C59-0DCC-4330-9AEF-A00740B59F93}" srcId="{0C496F14-1B08-4DE1-9F0C-8A34097EAE7C}" destId="{3D030E93-DB5C-47EC-9477-76C3F565FEE9}" srcOrd="0" destOrd="0" parTransId="{004CBA83-C8AA-478E-9242-43B56F79F726}" sibTransId="{F017F34B-4D1E-46FA-846C-0179110370B9}"/>
    <dgm:cxn modelId="{7B2A7AF8-0B0E-4491-BA08-6F349E7E0CC5}" type="presOf" srcId="{DE374CE2-3485-4613-8900-21F8480A2A22}" destId="{AE4E7F39-F1A8-4363-9ED4-20017B4C45E2}" srcOrd="0" destOrd="0" presId="urn:microsoft.com/office/officeart/2005/8/layout/vList5"/>
    <dgm:cxn modelId="{41367256-29AC-43AF-91DE-881E9B5C0B4D}" srcId="{25C6DCA8-03CD-40EA-A79A-757B05432330}" destId="{38FC56C7-DD17-4560-B436-1A009494A1B3}" srcOrd="2" destOrd="0" parTransId="{0125756B-796E-4936-A20C-84F6DBF920FE}" sibTransId="{98358FBB-48C6-4E7D-9052-2409BBDBAF1B}"/>
    <dgm:cxn modelId="{A53ABEFE-F3C7-4FE8-8C09-0F2E8C6C8BA9}" type="presOf" srcId="{25C6DCA8-03CD-40EA-A79A-757B05432330}" destId="{490A8EEF-3B2B-476F-8391-3B9FF66728E6}" srcOrd="0" destOrd="0" presId="urn:microsoft.com/office/officeart/2005/8/layout/vList5"/>
    <dgm:cxn modelId="{B10626DA-EA33-438B-90AB-481183501CC2}" srcId="{25C6DCA8-03CD-40EA-A79A-757B05432330}" destId="{ACAA3399-86CB-4ADE-8202-9C34A07BEC93}" srcOrd="0" destOrd="0" parTransId="{8E02806E-92D1-4F71-8F92-9DC00D30F875}" sibTransId="{D820CC6A-771A-44CC-9963-19337FCB3FF0}"/>
    <dgm:cxn modelId="{AF054B80-9A75-4761-84A5-B3B60511D5F2}" type="presParOf" srcId="{490A8EEF-3B2B-476F-8391-3B9FF66728E6}" destId="{261BEF40-BC7C-4610-AA54-2A91772593CA}" srcOrd="0" destOrd="0" presId="urn:microsoft.com/office/officeart/2005/8/layout/vList5"/>
    <dgm:cxn modelId="{A4826A15-9239-42B9-B96D-E7680C59B769}" type="presParOf" srcId="{261BEF40-BC7C-4610-AA54-2A91772593CA}" destId="{5503AB2A-A36C-4010-BC29-8CD68105850B}" srcOrd="0" destOrd="0" presId="urn:microsoft.com/office/officeart/2005/8/layout/vList5"/>
    <dgm:cxn modelId="{18E7062E-D234-4348-B5E2-58491E85AEEE}" type="presParOf" srcId="{490A8EEF-3B2B-476F-8391-3B9FF66728E6}" destId="{46C99F07-1079-41C3-9C46-44804F0880DD}" srcOrd="1" destOrd="0" presId="urn:microsoft.com/office/officeart/2005/8/layout/vList5"/>
    <dgm:cxn modelId="{444F1E15-667F-4D3A-B9FE-AA68E3CF24F0}" type="presParOf" srcId="{490A8EEF-3B2B-476F-8391-3B9FF66728E6}" destId="{05C953B6-650A-4A76-B037-61247C7A2A11}" srcOrd="2" destOrd="0" presId="urn:microsoft.com/office/officeart/2005/8/layout/vList5"/>
    <dgm:cxn modelId="{6E888F36-19E2-457C-AC9D-EB787132C174}" type="presParOf" srcId="{05C953B6-650A-4A76-B037-61247C7A2A11}" destId="{9693792C-A0CB-4F04-8E75-6FB6EAA75F5C}" srcOrd="0" destOrd="0" presId="urn:microsoft.com/office/officeart/2005/8/layout/vList5"/>
    <dgm:cxn modelId="{B8418B4A-886D-4DEB-9488-AC2A81A7D720}" type="presParOf" srcId="{05C953B6-650A-4A76-B037-61247C7A2A11}" destId="{AE4E7F39-F1A8-4363-9ED4-20017B4C45E2}" srcOrd="1" destOrd="0" presId="urn:microsoft.com/office/officeart/2005/8/layout/vList5"/>
    <dgm:cxn modelId="{58DE443E-BAE0-4292-86BD-4DC8AB0EE022}" type="presParOf" srcId="{490A8EEF-3B2B-476F-8391-3B9FF66728E6}" destId="{0AFE95A1-9DB9-454D-9D4F-1B6A8FCE0B9F}" srcOrd="3" destOrd="0" presId="urn:microsoft.com/office/officeart/2005/8/layout/vList5"/>
    <dgm:cxn modelId="{C0AB3A8A-15E3-4DCB-AA75-737B1AA566DF}" type="presParOf" srcId="{490A8EEF-3B2B-476F-8391-3B9FF66728E6}" destId="{6E4D438F-CEEE-411E-A419-879A2D55DFFF}" srcOrd="4" destOrd="0" presId="urn:microsoft.com/office/officeart/2005/8/layout/vList5"/>
    <dgm:cxn modelId="{D77AB431-8A81-40A9-866F-C2F404FE54A6}" type="presParOf" srcId="{6E4D438F-CEEE-411E-A419-879A2D55DFFF}" destId="{8EF37DAD-A2BB-479D-A479-6F983ADC01B6}" srcOrd="0" destOrd="0" presId="urn:microsoft.com/office/officeart/2005/8/layout/vList5"/>
    <dgm:cxn modelId="{7C37D61E-5EE4-4DBF-8EC0-4AFF56F9C5A0}" type="presParOf" srcId="{6E4D438F-CEEE-411E-A419-879A2D55DFFF}" destId="{E2256DD5-47D5-43C0-B44D-7A603F6EBBB7}" srcOrd="1" destOrd="0" presId="urn:microsoft.com/office/officeart/2005/8/layout/vList5"/>
    <dgm:cxn modelId="{B98412BC-4C2F-4AC7-A2B1-E5D0507CE870}" type="presParOf" srcId="{490A8EEF-3B2B-476F-8391-3B9FF66728E6}" destId="{9C835CB8-2B04-4B8A-9528-8C48C581EACC}" srcOrd="5" destOrd="0" presId="urn:microsoft.com/office/officeart/2005/8/layout/vList5"/>
    <dgm:cxn modelId="{11CE1194-7DAF-44CA-A4C6-F1D34EF7BB97}" type="presParOf" srcId="{490A8EEF-3B2B-476F-8391-3B9FF66728E6}" destId="{54074DFF-CC4B-4BF7-BB48-88C47E88167F}" srcOrd="6" destOrd="0" presId="urn:microsoft.com/office/officeart/2005/8/layout/vList5"/>
    <dgm:cxn modelId="{40DD15AB-725C-4B31-936F-A014390F51CF}" type="presParOf" srcId="{54074DFF-CC4B-4BF7-BB48-88C47E88167F}" destId="{A24606F9-6FC0-4F74-931A-8D57E08A7B00}" srcOrd="0" destOrd="0" presId="urn:microsoft.com/office/officeart/2005/8/layout/vList5"/>
    <dgm:cxn modelId="{71A6F0A4-61D4-4285-AF63-509F296A74A6}" type="presParOf" srcId="{54074DFF-CC4B-4BF7-BB48-88C47E88167F}" destId="{65DE8E8F-9080-44C8-8568-3DFCFF835A92}" srcOrd="1" destOrd="0" presId="urn:microsoft.com/office/officeart/2005/8/layout/vList5"/>
    <dgm:cxn modelId="{5B85DD5B-6452-4B10-9A3C-E471BB07ED90}" type="presParOf" srcId="{490A8EEF-3B2B-476F-8391-3B9FF66728E6}" destId="{8410AEB9-89E1-438F-8B69-0E591803912A}" srcOrd="7" destOrd="0" presId="urn:microsoft.com/office/officeart/2005/8/layout/vList5"/>
    <dgm:cxn modelId="{DF367BD8-09EB-4CC5-9B95-479E5DCD6A3F}" type="presParOf" srcId="{490A8EEF-3B2B-476F-8391-3B9FF66728E6}" destId="{CDB7C627-2139-4A63-8694-64085D2381D6}" srcOrd="8" destOrd="0" presId="urn:microsoft.com/office/officeart/2005/8/layout/vList5"/>
    <dgm:cxn modelId="{5163D257-5A1E-4464-AB7A-5BE04B174759}" type="presParOf" srcId="{CDB7C627-2139-4A63-8694-64085D2381D6}" destId="{88DBA006-C5A3-431F-A952-2CFA18A9B0DC}" srcOrd="0" destOrd="0" presId="urn:microsoft.com/office/officeart/2005/8/layout/vList5"/>
    <dgm:cxn modelId="{D315E75A-4F72-4A68-A9EF-F2894C716AA5}" type="presParOf" srcId="{CDB7C627-2139-4A63-8694-64085D2381D6}" destId="{94C43B3F-75B8-4B69-AB9E-D1D447C170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16AED-5509-4DC7-B4F0-106488495FC5}">
      <dsp:nvSpPr>
        <dsp:cNvPr id="0" name=""/>
        <dsp:cNvSpPr/>
      </dsp:nvSpPr>
      <dsp:spPr>
        <a:xfrm>
          <a:off x="0" y="27123"/>
          <a:ext cx="10921153" cy="6955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1" kern="1200"/>
            <a:t>Udruge</a:t>
          </a:r>
          <a:endParaRPr lang="hr-HR" sz="2900" kern="1200"/>
        </a:p>
      </dsp:txBody>
      <dsp:txXfrm>
        <a:off x="33955" y="61078"/>
        <a:ext cx="10853243" cy="627655"/>
      </dsp:txXfrm>
    </dsp:sp>
    <dsp:sp modelId="{397BD3C9-819E-4CD4-B7C4-8917CCC7B124}">
      <dsp:nvSpPr>
        <dsp:cNvPr id="0" name=""/>
        <dsp:cNvSpPr/>
      </dsp:nvSpPr>
      <dsp:spPr>
        <a:xfrm>
          <a:off x="0" y="722688"/>
          <a:ext cx="10921153" cy="79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47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300" kern="1200"/>
            <a:t>Registar udruga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300" kern="1200"/>
            <a:t>Evidencija pravnih osoba u sportu</a:t>
          </a:r>
        </a:p>
      </dsp:txBody>
      <dsp:txXfrm>
        <a:off x="0" y="722688"/>
        <a:ext cx="10921153" cy="795397"/>
      </dsp:txXfrm>
    </dsp:sp>
    <dsp:sp modelId="{0ACB599B-5002-4819-9832-BF593F3E6209}">
      <dsp:nvSpPr>
        <dsp:cNvPr id="0" name=""/>
        <dsp:cNvSpPr/>
      </dsp:nvSpPr>
      <dsp:spPr>
        <a:xfrm>
          <a:off x="0" y="1518086"/>
          <a:ext cx="10921153" cy="6955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1" kern="1200"/>
            <a:t>Osnovne i srednje škole</a:t>
          </a:r>
          <a:endParaRPr lang="hr-HR" sz="2900" kern="1200"/>
        </a:p>
      </dsp:txBody>
      <dsp:txXfrm>
        <a:off x="33955" y="1552041"/>
        <a:ext cx="10853243" cy="627655"/>
      </dsp:txXfrm>
    </dsp:sp>
    <dsp:sp modelId="{8834B23B-C36D-4DFD-A93D-1409B79ED1FC}">
      <dsp:nvSpPr>
        <dsp:cNvPr id="0" name=""/>
        <dsp:cNvSpPr/>
      </dsp:nvSpPr>
      <dsp:spPr>
        <a:xfrm>
          <a:off x="0" y="2213651"/>
          <a:ext cx="10921153" cy="150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47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300" kern="1200" dirty="0"/>
            <a:t>Registar proračunskih i izvanproračunskih korisnika </a:t>
          </a:r>
          <a:r>
            <a:rPr lang="hr-HR" sz="23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ili</a:t>
          </a:r>
          <a:r>
            <a:rPr lang="hr-HR" sz="2300" b="1" kern="1200" dirty="0"/>
            <a:t> </a:t>
          </a:r>
          <a:r>
            <a:rPr lang="hr-HR" sz="2300" kern="1200" dirty="0"/>
            <a:t>Registar neprofitnih organizacija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300" kern="1200"/>
            <a:t>popis Ministarstva znanosti, obrazovanja i mladih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300" kern="1200"/>
            <a:t>osnovano školsko sportsko društvo</a:t>
          </a:r>
        </a:p>
      </dsp:txBody>
      <dsp:txXfrm>
        <a:off x="0" y="2213651"/>
        <a:ext cx="10921153" cy="1500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282DB-8C96-4146-A3B1-542B9AA04798}">
      <dsp:nvSpPr>
        <dsp:cNvPr id="0" name=""/>
        <dsp:cNvSpPr/>
      </dsp:nvSpPr>
      <dsp:spPr>
        <a:xfrm>
          <a:off x="0" y="11400"/>
          <a:ext cx="10912361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solidFill>
                <a:schemeClr val="bg1"/>
              </a:solidFill>
            </a:rPr>
            <a:t>Ustanove u sportu ili socijalnoj skrbi</a:t>
          </a:r>
          <a:endParaRPr lang="hr-HR" sz="2800" kern="1200" dirty="0">
            <a:solidFill>
              <a:schemeClr val="bg1"/>
            </a:solidFill>
          </a:endParaRPr>
        </a:p>
      </dsp:txBody>
      <dsp:txXfrm>
        <a:off x="32784" y="44184"/>
        <a:ext cx="10846793" cy="606012"/>
      </dsp:txXfrm>
    </dsp:sp>
    <dsp:sp modelId="{CF7A19E7-E7DA-4E46-B211-C32FA49054D4}">
      <dsp:nvSpPr>
        <dsp:cNvPr id="0" name=""/>
        <dsp:cNvSpPr/>
      </dsp:nvSpPr>
      <dsp:spPr>
        <a:xfrm>
          <a:off x="0" y="682980"/>
          <a:ext cx="10912361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467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/>
            <a:t>Evidencija pravnih osoba u sportu </a:t>
          </a:r>
          <a:r>
            <a:rPr lang="hr-HR" sz="22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ili</a:t>
          </a:r>
          <a:r>
            <a:rPr lang="hr-HR" sz="2200" b="1" kern="1200" dirty="0"/>
            <a:t> </a:t>
          </a:r>
          <a:r>
            <a:rPr lang="hr-HR" sz="2200" kern="1200" dirty="0"/>
            <a:t>Registar pravnih i fizičkih osoba koje obavljaju djelatnost socijalne skrbi 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/>
            <a:t>registrirane u Republici Hrvatskoj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/>
            <a:t>Registar proračunskih i izvanproračunskih korisnika </a:t>
          </a:r>
          <a:r>
            <a:rPr lang="hr-HR" sz="22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ili</a:t>
          </a:r>
          <a:r>
            <a:rPr lang="hr-HR" sz="2200" kern="1200" dirty="0"/>
            <a:t> Registar neprofitnih organizacija</a:t>
          </a:r>
        </a:p>
      </dsp:txBody>
      <dsp:txXfrm>
        <a:off x="0" y="682980"/>
        <a:ext cx="10912361" cy="1449000"/>
      </dsp:txXfrm>
    </dsp:sp>
    <dsp:sp modelId="{4BB98E7A-C084-4E4F-A642-3B57BBFB24E1}">
      <dsp:nvSpPr>
        <dsp:cNvPr id="0" name=""/>
        <dsp:cNvSpPr/>
      </dsp:nvSpPr>
      <dsp:spPr>
        <a:xfrm>
          <a:off x="0" y="2131980"/>
          <a:ext cx="10912361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solidFill>
                <a:schemeClr val="bg1"/>
              </a:solidFill>
            </a:rPr>
            <a:t>Osnovne i srednje škole </a:t>
          </a:r>
          <a:endParaRPr lang="hr-HR" sz="2800" kern="1200" dirty="0">
            <a:solidFill>
              <a:schemeClr val="bg1"/>
            </a:solidFill>
          </a:endParaRPr>
        </a:p>
      </dsp:txBody>
      <dsp:txXfrm>
        <a:off x="32784" y="2164764"/>
        <a:ext cx="10846793" cy="606012"/>
      </dsp:txXfrm>
    </dsp:sp>
    <dsp:sp modelId="{E7F6B58B-4876-4838-9F00-6B0821FB203A}">
      <dsp:nvSpPr>
        <dsp:cNvPr id="0" name=""/>
        <dsp:cNvSpPr/>
      </dsp:nvSpPr>
      <dsp:spPr>
        <a:xfrm>
          <a:off x="0" y="2803560"/>
          <a:ext cx="10912361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467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/>
            <a:t>Registar proračunskih i izvanproračunskih korisnika </a:t>
          </a:r>
          <a:r>
            <a:rPr lang="hr-HR" sz="22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ili</a:t>
          </a:r>
          <a:r>
            <a:rPr lang="hr-HR" sz="2200" kern="1200" dirty="0"/>
            <a:t> Registar neprofitnih organizacija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 dirty="0"/>
            <a:t>popis Ministarstva znanosti, obrazovanja i mladih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200" kern="1200"/>
            <a:t>osnovano školsko sportsko društvo</a:t>
          </a:r>
        </a:p>
      </dsp:txBody>
      <dsp:txXfrm>
        <a:off x="0" y="2803560"/>
        <a:ext cx="10912361" cy="1130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6A6DA-260C-4B06-969B-2DE5A21CE6B1}">
      <dsp:nvSpPr>
        <dsp:cNvPr id="0" name=""/>
        <dsp:cNvSpPr/>
      </dsp:nvSpPr>
      <dsp:spPr>
        <a:xfrm>
          <a:off x="0" y="12622"/>
          <a:ext cx="10912361" cy="6709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/>
            <a:t>Ustanove iz sustava visokog obrazovanja</a:t>
          </a:r>
          <a:r>
            <a:rPr lang="hr-HR" sz="2800" kern="1200" dirty="0"/>
            <a:t> </a:t>
          </a:r>
        </a:p>
      </dsp:txBody>
      <dsp:txXfrm>
        <a:off x="32755" y="45377"/>
        <a:ext cx="10846851" cy="605484"/>
      </dsp:txXfrm>
    </dsp:sp>
    <dsp:sp modelId="{C2F8FD90-8352-4C74-ABD5-8E830985B4EF}">
      <dsp:nvSpPr>
        <dsp:cNvPr id="0" name=""/>
        <dsp:cNvSpPr/>
      </dsp:nvSpPr>
      <dsp:spPr>
        <a:xfrm>
          <a:off x="0" y="683617"/>
          <a:ext cx="10912361" cy="118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467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 dirty="0"/>
            <a:t>Registar proračunskih i izvanproračunskih korisnika </a:t>
          </a:r>
          <a:r>
            <a:rPr lang="hr-HR" sz="24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ili</a:t>
          </a:r>
          <a:r>
            <a:rPr lang="hr-HR" sz="2400" kern="1200" dirty="0"/>
            <a:t> Registar neprofitnih organizacija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 dirty="0"/>
            <a:t>popis Ministarstva znanosti, obrazovanja i mladih</a:t>
          </a:r>
        </a:p>
      </dsp:txBody>
      <dsp:txXfrm>
        <a:off x="0" y="683617"/>
        <a:ext cx="10912361" cy="1187145"/>
      </dsp:txXfrm>
    </dsp:sp>
    <dsp:sp modelId="{1A396767-2F57-4F3F-B4D5-4D311ED30BB8}">
      <dsp:nvSpPr>
        <dsp:cNvPr id="0" name=""/>
        <dsp:cNvSpPr/>
      </dsp:nvSpPr>
      <dsp:spPr>
        <a:xfrm>
          <a:off x="0" y="1870762"/>
          <a:ext cx="10912361" cy="6709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/>
            <a:t>Dječji vrtići</a:t>
          </a:r>
          <a:endParaRPr lang="hr-HR" sz="2800" kern="1200" dirty="0"/>
        </a:p>
      </dsp:txBody>
      <dsp:txXfrm>
        <a:off x="32755" y="1903517"/>
        <a:ext cx="10846851" cy="605484"/>
      </dsp:txXfrm>
    </dsp:sp>
    <dsp:sp modelId="{9902105E-4A5E-4A02-B3CB-FFFF08739FC8}">
      <dsp:nvSpPr>
        <dsp:cNvPr id="0" name=""/>
        <dsp:cNvSpPr/>
      </dsp:nvSpPr>
      <dsp:spPr>
        <a:xfrm>
          <a:off x="0" y="2541757"/>
          <a:ext cx="10912361" cy="118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467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 dirty="0"/>
            <a:t>Registar proračunskih i izvanproračunskih korisnika </a:t>
          </a:r>
          <a:r>
            <a:rPr lang="hr-HR" sz="24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ili</a:t>
          </a:r>
          <a:r>
            <a:rPr lang="hr-HR" sz="2400" kern="1200" dirty="0"/>
            <a:t> Registar neprofitnih organizacija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 dirty="0"/>
            <a:t>popis Ministarstva znanosti, obrazovanja i mladih</a:t>
          </a:r>
        </a:p>
      </dsp:txBody>
      <dsp:txXfrm>
        <a:off x="0" y="2541757"/>
        <a:ext cx="10912361" cy="1187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80C55-38F8-4F6A-A4A1-B4EEC4F50DA6}">
      <dsp:nvSpPr>
        <dsp:cNvPr id="0" name=""/>
        <dsp:cNvSpPr/>
      </dsp:nvSpPr>
      <dsp:spPr>
        <a:xfrm rot="5400000">
          <a:off x="7657661" y="-2683257"/>
          <a:ext cx="508823" cy="60047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od </a:t>
          </a:r>
          <a:r>
            <a:rPr lang="hr-HR" sz="1600" b="1" kern="1200" dirty="0"/>
            <a:t>2. srpnja 2025. </a:t>
          </a:r>
          <a:r>
            <a:rPr lang="hr-HR" sz="1600" kern="1200" dirty="0"/>
            <a:t>do </a:t>
          </a:r>
          <a:r>
            <a:rPr lang="hr-HR" sz="1600" b="1" kern="1200" dirty="0"/>
            <a:t>31. prosinca 2026.</a:t>
          </a:r>
        </a:p>
      </dsp:txBody>
      <dsp:txXfrm rot="-5400000">
        <a:off x="4909709" y="89534"/>
        <a:ext cx="5979889" cy="459145"/>
      </dsp:txXfrm>
    </dsp:sp>
    <dsp:sp modelId="{F55CA170-8BC9-4A02-A03F-9C8386448DE6}">
      <dsp:nvSpPr>
        <dsp:cNvPr id="0" name=""/>
        <dsp:cNvSpPr/>
      </dsp:nvSpPr>
      <dsp:spPr>
        <a:xfrm>
          <a:off x="3251" y="1092"/>
          <a:ext cx="4906456" cy="636029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Podnošenje projektnih prijedloga</a:t>
          </a:r>
        </a:p>
      </dsp:txBody>
      <dsp:txXfrm>
        <a:off x="34299" y="32140"/>
        <a:ext cx="4844360" cy="573933"/>
      </dsp:txXfrm>
    </dsp:sp>
    <dsp:sp modelId="{EAE5CDFB-AD40-410B-B546-EF20B1953F54}">
      <dsp:nvSpPr>
        <dsp:cNvPr id="0" name=""/>
        <dsp:cNvSpPr/>
      </dsp:nvSpPr>
      <dsp:spPr>
        <a:xfrm rot="5400000">
          <a:off x="7657661" y="-2015426"/>
          <a:ext cx="508823" cy="60047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zaključno sa </a:t>
          </a:r>
          <a:r>
            <a:rPr lang="hr-HR" sz="1600" b="1" kern="1200" dirty="0"/>
            <a:t>17. prosinca 2026.</a:t>
          </a:r>
        </a:p>
      </dsp:txBody>
      <dsp:txXfrm rot="-5400000">
        <a:off x="4909709" y="757365"/>
        <a:ext cx="5979889" cy="459145"/>
      </dsp:txXfrm>
    </dsp:sp>
    <dsp:sp modelId="{4FC866AB-EF09-4F68-8C5C-26484CD18FBE}">
      <dsp:nvSpPr>
        <dsp:cNvPr id="0" name=""/>
        <dsp:cNvSpPr/>
      </dsp:nvSpPr>
      <dsp:spPr>
        <a:xfrm>
          <a:off x="3251" y="668923"/>
          <a:ext cx="4906456" cy="636029"/>
        </a:xfrm>
        <a:prstGeom prst="roundRect">
          <a:avLst/>
        </a:prstGeom>
        <a:solidFill>
          <a:schemeClr val="accent4">
            <a:shade val="80000"/>
            <a:hueOff val="92512"/>
            <a:satOff val="-2007"/>
            <a:lumOff val="59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Postavljanje pitanja</a:t>
          </a:r>
        </a:p>
      </dsp:txBody>
      <dsp:txXfrm>
        <a:off x="34299" y="699971"/>
        <a:ext cx="4844360" cy="573933"/>
      </dsp:txXfrm>
    </dsp:sp>
    <dsp:sp modelId="{91BA0DAA-05F4-4512-960C-55E115F807E3}">
      <dsp:nvSpPr>
        <dsp:cNvPr id="0" name=""/>
        <dsp:cNvSpPr/>
      </dsp:nvSpPr>
      <dsp:spPr>
        <a:xfrm rot="5400000">
          <a:off x="7657661" y="-1347596"/>
          <a:ext cx="508823" cy="60047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najkasnije </a:t>
          </a:r>
          <a:r>
            <a:rPr lang="hr-HR" sz="1600" b="1" kern="1200" dirty="0"/>
            <a:t>10 dana </a:t>
          </a:r>
          <a:r>
            <a:rPr lang="hr-HR" sz="1600" kern="1200" dirty="0"/>
            <a:t>od zaprimanja pitanja</a:t>
          </a:r>
        </a:p>
      </dsp:txBody>
      <dsp:txXfrm rot="-5400000">
        <a:off x="4909709" y="1425195"/>
        <a:ext cx="5979889" cy="459145"/>
      </dsp:txXfrm>
    </dsp:sp>
    <dsp:sp modelId="{7AFF1B97-DA19-421A-BF14-742A7FBC6DD5}">
      <dsp:nvSpPr>
        <dsp:cNvPr id="0" name=""/>
        <dsp:cNvSpPr/>
      </dsp:nvSpPr>
      <dsp:spPr>
        <a:xfrm>
          <a:off x="3251" y="1336753"/>
          <a:ext cx="4906456" cy="636029"/>
        </a:xfrm>
        <a:prstGeom prst="roundRect">
          <a:avLst/>
        </a:prstGeom>
        <a:solidFill>
          <a:schemeClr val="accent4">
            <a:shade val="80000"/>
            <a:hueOff val="185024"/>
            <a:satOff val="-4014"/>
            <a:lumOff val="11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Objava odgovora</a:t>
          </a:r>
        </a:p>
      </dsp:txBody>
      <dsp:txXfrm>
        <a:off x="34299" y="1367801"/>
        <a:ext cx="4844360" cy="573933"/>
      </dsp:txXfrm>
    </dsp:sp>
    <dsp:sp modelId="{E9E789F6-C333-4B2B-A036-8F5F0FC040F0}">
      <dsp:nvSpPr>
        <dsp:cNvPr id="0" name=""/>
        <dsp:cNvSpPr/>
      </dsp:nvSpPr>
      <dsp:spPr>
        <a:xfrm rot="5400000">
          <a:off x="7657661" y="-679765"/>
          <a:ext cx="508823" cy="60047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najkasnije </a:t>
          </a:r>
          <a:r>
            <a:rPr lang="hr-HR" sz="1600" b="1" kern="1200" dirty="0"/>
            <a:t>7 kalendarskih dana </a:t>
          </a:r>
          <a:r>
            <a:rPr lang="hr-HR" sz="1600" kern="1200" dirty="0"/>
            <a:t>od donošenja odluke o statusu projektnog prijedloga</a:t>
          </a:r>
        </a:p>
      </dsp:txBody>
      <dsp:txXfrm rot="-5400000">
        <a:off x="4909709" y="2093026"/>
        <a:ext cx="5979889" cy="459145"/>
      </dsp:txXfrm>
    </dsp:sp>
    <dsp:sp modelId="{D223488E-7415-4513-8985-E03068B6E5E4}">
      <dsp:nvSpPr>
        <dsp:cNvPr id="0" name=""/>
        <dsp:cNvSpPr/>
      </dsp:nvSpPr>
      <dsp:spPr>
        <a:xfrm>
          <a:off x="3251" y="2004584"/>
          <a:ext cx="4906456" cy="636029"/>
        </a:xfrm>
        <a:prstGeom prst="roundRect">
          <a:avLst/>
        </a:prstGeom>
        <a:solidFill>
          <a:schemeClr val="accent4">
            <a:shade val="80000"/>
            <a:hueOff val="277537"/>
            <a:satOff val="-6022"/>
            <a:lumOff val="178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Informacija o statusu prijave nakon administrativne provjere/postupka procjene kvalitete</a:t>
          </a:r>
        </a:p>
      </dsp:txBody>
      <dsp:txXfrm>
        <a:off x="34299" y="2035632"/>
        <a:ext cx="4844360" cy="573933"/>
      </dsp:txXfrm>
    </dsp:sp>
    <dsp:sp modelId="{A52706A4-BE0D-492D-BFF1-184D889F2669}">
      <dsp:nvSpPr>
        <dsp:cNvPr id="0" name=""/>
        <dsp:cNvSpPr/>
      </dsp:nvSpPr>
      <dsp:spPr>
        <a:xfrm rot="5400000">
          <a:off x="7657661" y="-11935"/>
          <a:ext cx="508823" cy="60047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unutar </a:t>
          </a:r>
          <a:r>
            <a:rPr lang="hr-HR" sz="1600" b="1" kern="1200" dirty="0"/>
            <a:t>45 kalendarskih dana </a:t>
          </a:r>
          <a:r>
            <a:rPr lang="hr-HR" sz="1600" kern="1200" dirty="0"/>
            <a:t>od dana zaprimanja projektnog prijedloga (te nakon isteka roka mirovanja)</a:t>
          </a:r>
        </a:p>
      </dsp:txBody>
      <dsp:txXfrm rot="-5400000">
        <a:off x="4909709" y="2760857"/>
        <a:ext cx="5979889" cy="459145"/>
      </dsp:txXfrm>
    </dsp:sp>
    <dsp:sp modelId="{88637383-78E0-44E3-91D3-2C40E63969E1}">
      <dsp:nvSpPr>
        <dsp:cNvPr id="0" name=""/>
        <dsp:cNvSpPr/>
      </dsp:nvSpPr>
      <dsp:spPr>
        <a:xfrm>
          <a:off x="3251" y="2672414"/>
          <a:ext cx="4906456" cy="636029"/>
        </a:xfrm>
        <a:prstGeom prst="roundRect">
          <a:avLst/>
        </a:prstGeom>
        <a:solidFill>
          <a:schemeClr val="accent4">
            <a:shade val="80000"/>
            <a:hueOff val="370049"/>
            <a:satOff val="-8029"/>
            <a:lumOff val="238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Odluka o financiranju</a:t>
          </a:r>
        </a:p>
      </dsp:txBody>
      <dsp:txXfrm>
        <a:off x="34299" y="2703462"/>
        <a:ext cx="4844360" cy="573933"/>
      </dsp:txXfrm>
    </dsp:sp>
    <dsp:sp modelId="{D6FEFADE-5D72-410B-A96B-0B3889FD2827}">
      <dsp:nvSpPr>
        <dsp:cNvPr id="0" name=""/>
        <dsp:cNvSpPr/>
      </dsp:nvSpPr>
      <dsp:spPr>
        <a:xfrm rot="5400000">
          <a:off x="7657661" y="655895"/>
          <a:ext cx="508823" cy="60047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/>
            <a:t>unutar </a:t>
          </a:r>
          <a:r>
            <a:rPr lang="hr-HR" sz="1600" b="1" kern="1200" dirty="0"/>
            <a:t>15 kalendarskih dana </a:t>
          </a:r>
          <a:r>
            <a:rPr lang="hr-HR" sz="1600" kern="1200" dirty="0"/>
            <a:t>od datuma objave Odluke o financiranju</a:t>
          </a:r>
        </a:p>
      </dsp:txBody>
      <dsp:txXfrm rot="-5400000">
        <a:off x="4909709" y="3428687"/>
        <a:ext cx="5979889" cy="459145"/>
      </dsp:txXfrm>
    </dsp:sp>
    <dsp:sp modelId="{655242FC-9A97-4212-B3C1-32FAAA1B7161}">
      <dsp:nvSpPr>
        <dsp:cNvPr id="0" name=""/>
        <dsp:cNvSpPr/>
      </dsp:nvSpPr>
      <dsp:spPr>
        <a:xfrm>
          <a:off x="3251" y="3340245"/>
          <a:ext cx="4906456" cy="636029"/>
        </a:xfrm>
        <a:prstGeom prst="roundRect">
          <a:avLst/>
        </a:prstGeom>
        <a:solidFill>
          <a:schemeClr val="accent4">
            <a:shade val="80000"/>
            <a:hueOff val="462561"/>
            <a:satOff val="-10036"/>
            <a:lumOff val="29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/>
            <a:t>Ugovor o dodjeli bespovratnih sredstava</a:t>
          </a:r>
        </a:p>
      </dsp:txBody>
      <dsp:txXfrm>
        <a:off x="34299" y="3371293"/>
        <a:ext cx="4844360" cy="573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9105C-6ADE-4075-867D-F58A0F667613}">
      <dsp:nvSpPr>
        <dsp:cNvPr id="0" name=""/>
        <dsp:cNvSpPr/>
      </dsp:nvSpPr>
      <dsp:spPr>
        <a:xfrm>
          <a:off x="205" y="5670"/>
          <a:ext cx="3783036" cy="864000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/>
            <a:t>Administrativna provjera</a:t>
          </a:r>
        </a:p>
      </dsp:txBody>
      <dsp:txXfrm>
        <a:off x="205" y="5670"/>
        <a:ext cx="3783036" cy="576000"/>
      </dsp:txXfrm>
    </dsp:sp>
    <dsp:sp modelId="{4BBD2AD6-E59B-41DB-A778-FD366104747E}">
      <dsp:nvSpPr>
        <dsp:cNvPr id="0" name=""/>
        <dsp:cNvSpPr/>
      </dsp:nvSpPr>
      <dsp:spPr>
        <a:xfrm>
          <a:off x="505521" y="581670"/>
          <a:ext cx="4322081" cy="219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err="1"/>
            <a:t>ispoštovani</a:t>
          </a:r>
          <a:r>
            <a:rPr lang="hr-HR" sz="2000" kern="1200" dirty="0"/>
            <a:t> </a:t>
          </a:r>
          <a:r>
            <a:rPr lang="hr-HR" sz="20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rokovi za prijavu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/>
            <a:t>zatraženi </a:t>
          </a:r>
          <a:r>
            <a:rPr lang="hr-HR" sz="20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iznosi bespovratnih sredstava </a:t>
          </a:r>
          <a:r>
            <a:rPr lang="hr-HR" sz="2000" kern="1200" dirty="0"/>
            <a:t>u okviru koji je propisan Pozivom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priložena, potpisana i ovjerena </a:t>
          </a:r>
          <a:r>
            <a:rPr lang="hr-HR" sz="2000" kern="1200" dirty="0"/>
            <a:t>sva dokumentacija</a:t>
          </a:r>
        </a:p>
      </dsp:txBody>
      <dsp:txXfrm>
        <a:off x="569840" y="645989"/>
        <a:ext cx="4193443" cy="2067362"/>
      </dsp:txXfrm>
    </dsp:sp>
    <dsp:sp modelId="{F9155E91-F272-4E90-8459-C305A82D2137}">
      <dsp:nvSpPr>
        <dsp:cNvPr id="0" name=""/>
        <dsp:cNvSpPr/>
      </dsp:nvSpPr>
      <dsp:spPr>
        <a:xfrm>
          <a:off x="4424117" y="-177262"/>
          <a:ext cx="1358655" cy="941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424117" y="11111"/>
        <a:ext cx="1076095" cy="565120"/>
      </dsp:txXfrm>
    </dsp:sp>
    <dsp:sp modelId="{32796477-019E-44DE-949F-BFCA804DE152}">
      <dsp:nvSpPr>
        <dsp:cNvPr id="0" name=""/>
        <dsp:cNvSpPr/>
      </dsp:nvSpPr>
      <dsp:spPr>
        <a:xfrm>
          <a:off x="6346743" y="5670"/>
          <a:ext cx="3783036" cy="864000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462561"/>
            <a:satOff val="-10036"/>
            <a:lumOff val="29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/>
            <a:t>Procjena kvalitete</a:t>
          </a:r>
        </a:p>
      </dsp:txBody>
      <dsp:txXfrm>
        <a:off x="6346743" y="5670"/>
        <a:ext cx="3783036" cy="576000"/>
      </dsp:txXfrm>
    </dsp:sp>
    <dsp:sp modelId="{E4DA840C-F93C-438F-85F2-3798796DDC0C}">
      <dsp:nvSpPr>
        <dsp:cNvPr id="0" name=""/>
        <dsp:cNvSpPr/>
      </dsp:nvSpPr>
      <dsp:spPr>
        <a:xfrm>
          <a:off x="7121582" y="581670"/>
          <a:ext cx="3783036" cy="219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462561"/>
              <a:satOff val="-10036"/>
              <a:lumOff val="29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/>
            <a:t>provjera usklađenosti projektnih prijedloga sa </a:t>
          </a:r>
          <a:r>
            <a:rPr lang="hr-HR" sz="20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zahtjevima prihvatljivosti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bodovanje</a:t>
          </a:r>
          <a:r>
            <a:rPr lang="hr-HR" sz="2000" kern="1200" dirty="0"/>
            <a:t> sukladno kriterijima odabira</a:t>
          </a:r>
        </a:p>
      </dsp:txBody>
      <dsp:txXfrm>
        <a:off x="7185901" y="645989"/>
        <a:ext cx="3654398" cy="2067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3AB2A-A36C-4010-BC29-8CD68105850B}">
      <dsp:nvSpPr>
        <dsp:cNvPr id="0" name=""/>
        <dsp:cNvSpPr/>
      </dsp:nvSpPr>
      <dsp:spPr>
        <a:xfrm>
          <a:off x="25394" y="0"/>
          <a:ext cx="3273333" cy="7188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Prijavni obrazac</a:t>
          </a:r>
          <a:endParaRPr lang="hr-HR" sz="1400" kern="1200" dirty="0"/>
        </a:p>
      </dsp:txBody>
      <dsp:txXfrm>
        <a:off x="60487" y="35093"/>
        <a:ext cx="3203147" cy="648705"/>
      </dsp:txXfrm>
    </dsp:sp>
    <dsp:sp modelId="{AE4E7F39-F1A8-4363-9ED4-20017B4C45E2}">
      <dsp:nvSpPr>
        <dsp:cNvPr id="0" name=""/>
        <dsp:cNvSpPr/>
      </dsp:nvSpPr>
      <dsp:spPr>
        <a:xfrm rot="5400000">
          <a:off x="6807570" y="-2680471"/>
          <a:ext cx="575113" cy="759279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/>
            <a:t>Izjava Prijavitelja o istinitosti podataka, izbjegavanju dvostrukog financiranja i ispunjavanju preduvjeta za sudjelovanje u postupku dodjele</a:t>
          </a:r>
        </a:p>
      </dsp:txBody>
      <dsp:txXfrm rot="-5400000">
        <a:off x="3298729" y="856445"/>
        <a:ext cx="7564721" cy="518963"/>
      </dsp:txXfrm>
    </dsp:sp>
    <dsp:sp modelId="{9693792C-A0CB-4F04-8E75-6FB6EAA75F5C}">
      <dsp:nvSpPr>
        <dsp:cNvPr id="0" name=""/>
        <dsp:cNvSpPr/>
      </dsp:nvSpPr>
      <dsp:spPr>
        <a:xfrm>
          <a:off x="25394" y="756480"/>
          <a:ext cx="3273333" cy="7188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Obrazac 1 </a:t>
          </a:r>
          <a:endParaRPr lang="hr-HR" sz="1400" kern="1200" dirty="0"/>
        </a:p>
      </dsp:txBody>
      <dsp:txXfrm>
        <a:off x="60487" y="791573"/>
        <a:ext cx="3203147" cy="648705"/>
      </dsp:txXfrm>
    </dsp:sp>
    <dsp:sp modelId="{E2256DD5-47D5-43C0-B44D-7A603F6EBBB7}">
      <dsp:nvSpPr>
        <dsp:cNvPr id="0" name=""/>
        <dsp:cNvSpPr/>
      </dsp:nvSpPr>
      <dsp:spPr>
        <a:xfrm rot="5400000">
          <a:off x="6807570" y="-1925635"/>
          <a:ext cx="575113" cy="759279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/>
            <a:t>Izjava Partnera o istinitosti podataka, izbjegavanju dvostrukog financiranja i ispunjavanju preduvjeta za sudjelovanje u postupku dodjele</a:t>
          </a:r>
        </a:p>
      </dsp:txBody>
      <dsp:txXfrm rot="-5400000">
        <a:off x="3298729" y="1611281"/>
        <a:ext cx="7564721" cy="518963"/>
      </dsp:txXfrm>
    </dsp:sp>
    <dsp:sp modelId="{8EF37DAD-A2BB-479D-A479-6F983ADC01B6}">
      <dsp:nvSpPr>
        <dsp:cNvPr id="0" name=""/>
        <dsp:cNvSpPr/>
      </dsp:nvSpPr>
      <dsp:spPr>
        <a:xfrm>
          <a:off x="25394" y="1511316"/>
          <a:ext cx="3273333" cy="7188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i="0" kern="1200" dirty="0"/>
            <a:t>Obrazac 2</a:t>
          </a:r>
        </a:p>
      </dsp:txBody>
      <dsp:txXfrm>
        <a:off x="60487" y="1546409"/>
        <a:ext cx="3203147" cy="648705"/>
      </dsp:txXfrm>
    </dsp:sp>
    <dsp:sp modelId="{65DE8E8F-9080-44C8-8568-3DFCFF835A92}">
      <dsp:nvSpPr>
        <dsp:cNvPr id="0" name=""/>
        <dsp:cNvSpPr/>
      </dsp:nvSpPr>
      <dsp:spPr>
        <a:xfrm rot="5400000">
          <a:off x="6807570" y="-1170799"/>
          <a:ext cx="575113" cy="759279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/>
            <a:t>ne starija od datuma objave Poziva na dostavu projektnih prijedloga za Prijavitelja i svakog projektnog Partnera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/>
            <a:t>vidljivo ispunjavanje odredbi vezanih uz prihvatljivost Prijavitelja/Partnera u točki 2.6.3.</a:t>
          </a:r>
        </a:p>
      </dsp:txBody>
      <dsp:txXfrm rot="-5400000">
        <a:off x="3298729" y="2366117"/>
        <a:ext cx="7564721" cy="518963"/>
      </dsp:txXfrm>
    </dsp:sp>
    <dsp:sp modelId="{A24606F9-6FC0-4F74-931A-8D57E08A7B00}">
      <dsp:nvSpPr>
        <dsp:cNvPr id="0" name=""/>
        <dsp:cNvSpPr/>
      </dsp:nvSpPr>
      <dsp:spPr>
        <a:xfrm>
          <a:off x="25394" y="2266152"/>
          <a:ext cx="3273333" cy="7188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Potvrda Porezne uprave</a:t>
          </a:r>
          <a:r>
            <a:rPr lang="hr-HR" sz="1400" kern="1200" dirty="0"/>
            <a:t> </a:t>
          </a:r>
          <a:r>
            <a:rPr lang="hr-HR" sz="1400" b="1" kern="1200" dirty="0"/>
            <a:t>o stanju javnog dugovanja po osnovi javnih davanja</a:t>
          </a:r>
        </a:p>
      </dsp:txBody>
      <dsp:txXfrm>
        <a:off x="60487" y="2301245"/>
        <a:ext cx="3203147" cy="648705"/>
      </dsp:txXfrm>
    </dsp:sp>
    <dsp:sp modelId="{94C43B3F-75B8-4B69-AB9E-D1D447C1706B}">
      <dsp:nvSpPr>
        <dsp:cNvPr id="0" name=""/>
        <dsp:cNvSpPr/>
      </dsp:nvSpPr>
      <dsp:spPr>
        <a:xfrm rot="5400000">
          <a:off x="6807570" y="-415963"/>
          <a:ext cx="575113" cy="759279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/>
            <a:t>zadnji godišnji financijski izvještaj u trenutku predaje projektne prijave, sukladno točki 2.6.3.</a:t>
          </a:r>
        </a:p>
      </dsp:txBody>
      <dsp:txXfrm rot="-5400000">
        <a:off x="3298729" y="3120953"/>
        <a:ext cx="7564721" cy="518963"/>
      </dsp:txXfrm>
    </dsp:sp>
    <dsp:sp modelId="{88DBA006-C5A3-431F-A952-2CFA18A9B0DC}">
      <dsp:nvSpPr>
        <dsp:cNvPr id="0" name=""/>
        <dsp:cNvSpPr/>
      </dsp:nvSpPr>
      <dsp:spPr>
        <a:xfrm>
          <a:off x="25394" y="3020989"/>
          <a:ext cx="3273333" cy="7188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/>
            <a:t>Financijski izvještaj</a:t>
          </a:r>
        </a:p>
      </dsp:txBody>
      <dsp:txXfrm>
        <a:off x="60487" y="3056082"/>
        <a:ext cx="3203147" cy="648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C710-A2E2-435D-8DE6-6CE85CF8DC96}" type="datetimeFigureOut">
              <a:rPr lang="hr-HR" smtClean="0"/>
              <a:t>16.06.2025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8F99-5149-4DB8-9A51-19D9BE6C8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8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877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4977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235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812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7671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715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3126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953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4455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8210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24A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842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6201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Clr>
                <a:srgbClr val="DC24A0"/>
              </a:buClr>
              <a:buFont typeface="Arial" panose="020B0604020202020204" pitchFamily="34" charset="0"/>
              <a:buChar char="•"/>
            </a:pP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469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978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hr-HR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6840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1324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hr-H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483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hr-HR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535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hr-H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790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hr-H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5421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5975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i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104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3658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85679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2573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001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2854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22834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93141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9172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21144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84382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618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133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6053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21847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53881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3280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04982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80590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hr-H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7016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46572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70077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039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7419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50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92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5976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656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24A0"/>
              </a:buClr>
              <a:buSzTx/>
              <a:buFont typeface="+mj-lt"/>
              <a:buNone/>
              <a:tabLst/>
              <a:defRPr/>
            </a:pPr>
            <a:endParaRPr lang="hr-HR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931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891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29" y="2519680"/>
            <a:ext cx="10945707" cy="188436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4489344"/>
            <a:ext cx="10945707" cy="1024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8185" y="5983817"/>
            <a:ext cx="142917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B913FDD-C7CA-4552-8999-53C1CDF41990}" type="datetime1">
              <a:rPr lang="hr-HR" smtClean="0"/>
              <a:t>16.06.2025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2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jalna depriv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CC7-44B1-4113-A2FD-70F05BFADBA8}" type="datetime1">
              <a:rPr lang="hr-HR" smtClean="0"/>
              <a:t>16.06.2025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e inov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1A71-60B1-46A8-BF32-810FD9F6E7FA}" type="datetime1">
              <a:rPr lang="hr-HR" smtClean="0"/>
              <a:t>16.06.2025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23C-B6B1-41BF-B14F-908E5DA2843A}" type="datetime1">
              <a:rPr lang="hr-HR" smtClean="0"/>
              <a:t>16.06.2025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9682-63BA-4C45-9293-436AB8AC2FDD}" type="datetime1">
              <a:rPr lang="hr-HR" smtClean="0"/>
              <a:t>16.06.2025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63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51A-1D84-4F1B-9AD3-C2ADBC1178F3}" type="datetime1">
              <a:rPr lang="hr-HR" smtClean="0"/>
              <a:t>16.06.2025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37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1DF3-64C7-4C45-82C1-055CB91ACC8F}" type="datetime1">
              <a:rPr lang="hr-HR" smtClean="0"/>
              <a:t>16.06.2025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86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C1-AA41-4700-ABB3-CD45476A0F5A}" type="datetime1">
              <a:rPr lang="hr-HR" smtClean="0"/>
              <a:t>16.06.2025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CBD-33D1-4361-B5B0-F76C370C37E5}" type="datetime1">
              <a:rPr lang="hr-HR" smtClean="0"/>
              <a:t>16.06.2025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3EB-8E17-4198-AAD0-DB9B2D1EF076}" type="datetime1">
              <a:rPr lang="hr-HR" smtClean="0"/>
              <a:t>16.06.2025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6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851572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4984376"/>
            <a:ext cx="10966027" cy="11052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4AE4C-BD12-41AD-88FB-BD021176A34E}" type="datetime1">
              <a:rPr lang="hr-HR" smtClean="0"/>
              <a:t>16.06.2025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26" y="6197283"/>
            <a:ext cx="1724921" cy="45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6190851"/>
            <a:ext cx="1220672" cy="4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žište 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2E2B-7AD9-4981-B68D-632E12D36BB0}" type="datetime1">
              <a:rPr lang="hr-HR" smtClean="0"/>
              <a:t>16.06.2025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pošljavanje mlad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801-2B9C-4A6C-9457-FF26A9806256}" type="datetime1">
              <a:rPr lang="hr-HR" smtClean="0"/>
              <a:t>16.06.2025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azo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rgbClr val="008C5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rgbClr val="008C54"/>
              </a:buClr>
              <a:defRPr/>
            </a:lvl1pPr>
            <a:lvl2pPr>
              <a:buClr>
                <a:srgbClr val="008C54"/>
              </a:buClr>
              <a:defRPr/>
            </a:lvl2pPr>
            <a:lvl3pPr>
              <a:buClr>
                <a:srgbClr val="008C54"/>
              </a:buClr>
              <a:defRPr/>
            </a:lvl3pPr>
            <a:lvl4pPr>
              <a:buClr>
                <a:srgbClr val="008C54"/>
              </a:buClr>
              <a:defRPr/>
            </a:lvl4pPr>
            <a:lvl5pPr>
              <a:buClr>
                <a:srgbClr val="008C5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238-EE48-4972-BDB3-D5BD03AB4BE3}" type="datetime1">
              <a:rPr lang="hr-HR" smtClean="0"/>
              <a:t>16.06.2025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892"/>
            <a:ext cx="969223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o uključi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EADB-5209-48FF-ADA5-B299110B2852}" type="datetime1">
              <a:rPr lang="hr-HR" smtClean="0"/>
              <a:t>16.06.2025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dravs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B323-6F92-4EAA-9823-6A13C4A08A73}" type="datetime1">
              <a:rPr lang="hr-HR" smtClean="0"/>
              <a:t>16.06.2025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ječje siromaš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1AA-67BE-4A43-9233-137CCC9C9383}" type="datetime1">
              <a:rPr lang="hr-HR" smtClean="0"/>
              <a:t>16.06.2025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147" y="1690688"/>
            <a:ext cx="10979573" cy="37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747" y="6247975"/>
            <a:ext cx="1293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1AEB22-5E0A-4D05-9555-AD1C3CAF0554}" type="datetime1">
              <a:rPr lang="hr-HR" smtClean="0"/>
              <a:t>16.06.2025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865" y="6247976"/>
            <a:ext cx="5236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9" y="6247976"/>
            <a:ext cx="57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8" r:id="rId12"/>
    <p:sldLayoutId id="2147483652" r:id="rId13"/>
    <p:sldLayoutId id="2147483653" r:id="rId14"/>
    <p:sldLayoutId id="2147483654" r:id="rId15"/>
    <p:sldLayoutId id="2147483655" r:id="rId16"/>
    <p:sldLayoutId id="214748365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sf.hr/esfplus/wp-content/uploads/2022/12/ESFUcinkoviti-ljudski-potencijali-knjiga-standarda_azurirano.pdf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ec.europa.eu/regional_policy/information-sources/logo-download-center_en" TargetMode="External"/><Relationship Id="rId4" Type="http://schemas.openxmlformats.org/officeDocument/2006/relationships/hyperlink" Target="https://esf.hr/esfplus/komunikacija-vidljivost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sf.hr/esfplus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ecd@hzz.hr" TargetMode="External"/><Relationship Id="rId5" Type="http://schemas.openxmlformats.org/officeDocument/2006/relationships/hyperlink" Target="https://eufondovi.gov.hr/wp-content/uploads/2023/11/Korisnicke-upute_prijava_V.1.0.pdf" TargetMode="External"/><Relationship Id="rId4" Type="http://schemas.openxmlformats.org/officeDocument/2006/relationships/hyperlink" Target="https://ekohezija.gov.hr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kohezija.gov.hr/Mis/Account/Login?ReturnUrl=%2FMi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381" y="2263648"/>
            <a:ext cx="10945707" cy="1884361"/>
          </a:xfrm>
        </p:spPr>
        <p:txBody>
          <a:bodyPr>
            <a:normAutofit fontScale="90000"/>
          </a:bodyPr>
          <a:lstStyle/>
          <a:p>
            <a:r>
              <a:rPr lang="hr-HR" dirty="0"/>
              <a:t>Uključivanje djece i mladih u riziku od socijalne isključenosti u sport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275" y="4865229"/>
            <a:ext cx="2249373" cy="639459"/>
          </a:xfrm>
        </p:spPr>
        <p:txBody>
          <a:bodyPr/>
          <a:lstStyle/>
          <a:p>
            <a:r>
              <a:rPr lang="hr-HR" i="1" dirty="0"/>
              <a:t>13. lipnja 2025.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5" y="648415"/>
            <a:ext cx="2605142" cy="68081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907307" y="4321393"/>
            <a:ext cx="2279853" cy="634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000" b="1" dirty="0"/>
              <a:t>SF.3.4.08.07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340898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Prihvatljivi Partneri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514274"/>
              </p:ext>
            </p:extLst>
          </p:nvPr>
        </p:nvGraphicFramePr>
        <p:xfrm>
          <a:off x="623147" y="1690688"/>
          <a:ext cx="10912361" cy="394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7354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Prihvatljivi Partneri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40248"/>
              </p:ext>
            </p:extLst>
          </p:nvPr>
        </p:nvGraphicFramePr>
        <p:xfrm>
          <a:off x="623147" y="1690688"/>
          <a:ext cx="10912361" cy="37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994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Prihvatljivi Partneri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2090056"/>
            <a:ext cx="10893939" cy="3537857"/>
          </a:xfrm>
        </p:spPr>
        <p:txBody>
          <a:bodyPr>
            <a:normAutofit fontScale="70000" lnSpcReduction="20000"/>
          </a:bodyPr>
          <a:lstStyle/>
          <a:p>
            <a:pPr marL="0" lvl="0" indent="0" rtl="0">
              <a:buNone/>
            </a:pPr>
            <a:endParaRPr lang="hr-HR" dirty="0"/>
          </a:p>
          <a:p>
            <a:r>
              <a:rPr lang="hr-HR" dirty="0"/>
              <a:t>Registar udruga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te</a:t>
            </a:r>
          </a:p>
          <a:p>
            <a:pPr marL="971550" lvl="1" indent="-514350" rtl="0">
              <a:buFont typeface="+mj-lt"/>
              <a:buAutoNum type="alphaLcPeriod"/>
            </a:pPr>
            <a:r>
              <a:rPr lang="hr-HR" dirty="0"/>
              <a:t>Evidencija pravnih osoba u sportu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ili</a:t>
            </a:r>
          </a:p>
          <a:p>
            <a:pPr marL="971550" lvl="1" indent="-514350" rtl="0">
              <a:buFont typeface="+mj-lt"/>
              <a:buAutoNum type="alphaLcPeriod"/>
            </a:pPr>
            <a:r>
              <a:rPr lang="hr-HR" dirty="0"/>
              <a:t>Registar pravnih i fizičkih osoba koje obavljaju djelatnost socijalne skrbi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ili</a:t>
            </a:r>
          </a:p>
          <a:p>
            <a:pPr marL="971550" lvl="1" indent="-514350" rtl="0">
              <a:buFont typeface="+mj-lt"/>
              <a:buAutoNum type="alphaLcPeriod"/>
            </a:pPr>
            <a:r>
              <a:rPr lang="hr-HR" dirty="0"/>
              <a:t>Klasifikacija djelatnosti udruga: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dirty="0"/>
              <a:t>11.1.2. Pomoć i podrška osobama s invaliditetom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dirty="0"/>
              <a:t>11.1.3. Pomoć i podrška djeci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dirty="0"/>
              <a:t>11.1.4. Pomoć i podrška mladima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dirty="0"/>
              <a:t>11.2.4. Rana intervencija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dirty="0"/>
              <a:t>11.2.13. Organiziranje slobodnih aktivnosti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dirty="0"/>
              <a:t>11.2.16. Osobna asistencija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dirty="0"/>
              <a:t>11.3.3. Poboljšanje kvalitete života i zdravlja socijalno isključenih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3147" y="1715115"/>
            <a:ext cx="10893939" cy="623610"/>
            <a:chOff x="0" y="25087"/>
            <a:chExt cx="9665545" cy="623610"/>
          </a:xfrm>
        </p:grpSpPr>
        <p:sp>
          <p:nvSpPr>
            <p:cNvPr id="8" name="Rounded Rectangle 7"/>
            <p:cNvSpPr/>
            <p:nvPr/>
          </p:nvSpPr>
          <p:spPr>
            <a:xfrm>
              <a:off x="0" y="25087"/>
              <a:ext cx="9665545" cy="623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9" name="Rounded Rectangle 4"/>
            <p:cNvSpPr txBox="1"/>
            <p:nvPr/>
          </p:nvSpPr>
          <p:spPr>
            <a:xfrm>
              <a:off x="30442" y="55529"/>
              <a:ext cx="9604661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800" b="1" kern="1200" dirty="0"/>
                <a:t>Udruge</a:t>
              </a:r>
              <a:endParaRPr lang="hr-HR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2917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 prihvatljivosti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21153" cy="38185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STABILNI I DOSTATNI IZVORI FINANCIRANJA</a:t>
            </a:r>
          </a:p>
          <a:p>
            <a:r>
              <a:rPr lang="hr-HR" dirty="0" smtClean="0"/>
              <a:t>na </a:t>
            </a:r>
            <a:r>
              <a:rPr lang="hr-HR" dirty="0"/>
              <a:t>razini Prijavitelja i Partnera </a:t>
            </a:r>
            <a:r>
              <a:rPr lang="hr-H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kumulativno</a:t>
            </a:r>
            <a:r>
              <a:rPr lang="hr-HR" dirty="0"/>
              <a:t> je ostvareno najmanje </a:t>
            </a:r>
            <a:r>
              <a:rPr lang="hr-H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25 %</a:t>
            </a:r>
            <a:r>
              <a:rPr lang="hr-HR" dirty="0"/>
              <a:t> ukupnih prihoda u odnosu na ukupne planirane prihvatljive troškove </a:t>
            </a:r>
            <a:r>
              <a:rPr lang="hr-HR" dirty="0" smtClean="0"/>
              <a:t>projekta</a:t>
            </a:r>
          </a:p>
          <a:p>
            <a:r>
              <a:rPr lang="hr-HR" dirty="0" smtClean="0"/>
              <a:t>zadnje godišnje financijsko izvješće</a:t>
            </a:r>
            <a:endParaRPr lang="hr-HR" dirty="0"/>
          </a:p>
          <a:p>
            <a:pPr marL="0" indent="0">
              <a:buNone/>
            </a:pPr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DOSTATNI OPERATIVNI I ADMINISTRATIVNI KAPACITETI</a:t>
            </a:r>
          </a:p>
          <a:p>
            <a:r>
              <a:rPr lang="hr-HR" dirty="0" smtClean="0"/>
              <a:t>na </a:t>
            </a:r>
            <a:r>
              <a:rPr lang="hr-HR" dirty="0"/>
              <a:t>razini Prijavitelja i Partnera </a:t>
            </a:r>
            <a:r>
              <a:rPr lang="hr-H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zaposlena</a:t>
            </a:r>
            <a:r>
              <a:rPr lang="hr-HR" dirty="0"/>
              <a:t> je najmanje </a:t>
            </a:r>
            <a:r>
              <a:rPr lang="hr-H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hr-H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osoba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/>
              <a:t>ili je na raspolaganju najmanje </a:t>
            </a:r>
            <a:r>
              <a:rPr lang="hr-H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volonter</a:t>
            </a:r>
          </a:p>
          <a:p>
            <a:r>
              <a:rPr lang="hr-HR" dirty="0" smtClean="0"/>
              <a:t>zadnje godišnje financijsko izvješće</a:t>
            </a:r>
          </a:p>
          <a:p>
            <a:pPr algn="ctr"/>
            <a:endParaRPr lang="hr-HR" b="1" dirty="0">
              <a:solidFill>
                <a:schemeClr val="accent2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hr-HR" b="1" dirty="0" smtClean="0">
                <a:solidFill>
                  <a:schemeClr val="accent2"/>
                </a:solidFill>
              </a:rPr>
              <a:t>Zadnje </a:t>
            </a:r>
            <a:r>
              <a:rPr lang="hr-HR" b="1" dirty="0">
                <a:solidFill>
                  <a:schemeClr val="accent2"/>
                </a:solidFill>
              </a:rPr>
              <a:t>godišnje financijsko izvješće </a:t>
            </a:r>
            <a:r>
              <a:rPr lang="hr-HR" b="1" dirty="0" smtClean="0">
                <a:solidFill>
                  <a:schemeClr val="accent2"/>
                </a:solidFill>
              </a:rPr>
              <a:t>je posljednje </a:t>
            </a:r>
            <a:r>
              <a:rPr lang="hr-HR" b="1" dirty="0">
                <a:solidFill>
                  <a:schemeClr val="accent2"/>
                </a:solidFill>
              </a:rPr>
              <a:t>godišnje financijsko izvješće za koje je rok za predaju nadležnoj instituciji istekao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do dana predaje projektnog prijedloga </a:t>
            </a:r>
            <a:r>
              <a:rPr lang="hr-HR" b="1" dirty="0">
                <a:solidFill>
                  <a:schemeClr val="accent2"/>
                </a:solidFill>
              </a:rPr>
              <a:t>(utvrđuje se zasebno za svakog Prijavitelja/Partnera</a:t>
            </a:r>
            <a:r>
              <a:rPr lang="hr-HR" b="1" dirty="0" smtClean="0">
                <a:solidFill>
                  <a:schemeClr val="accent2"/>
                </a:solidFill>
              </a:rPr>
              <a:t>).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2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Pokazatelji i izvještavanje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04824" cy="3741525"/>
          </a:xfrm>
        </p:spPr>
        <p:txBody>
          <a:bodyPr>
            <a:normAutofit fontScale="92500"/>
          </a:bodyPr>
          <a:lstStyle/>
          <a:p>
            <a:pPr algn="just"/>
            <a:r>
              <a:rPr lang="hr-HR" sz="3000" dirty="0"/>
              <a:t>tijekom provedbe projekta Prijavitelj je dužan pridonositi sljedećim pokazateljima: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2600" dirty="0"/>
              <a:t>SO03 Broj osoba u nepovoljnom položaju - </a:t>
            </a:r>
            <a:r>
              <a:rPr lang="pl-PL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pokazatelj ostvarenja</a:t>
            </a:r>
            <a:endParaRPr lang="pl-PL" sz="26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2600" dirty="0"/>
              <a:t>SR05 Broj osoba u nepovoljnom položaju s postignutom minimalnom razinom sudjelovanja po izlasku - </a:t>
            </a:r>
            <a:r>
              <a:rPr lang="hr-HR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pokazatelj rezultata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hr-HR" dirty="0"/>
          </a:p>
          <a:p>
            <a:pPr lvl="1" algn="just">
              <a:buFont typeface="Wingdings" panose="05000000000000000000" pitchFamily="2" charset="2"/>
              <a:buChar char="Ø"/>
            </a:pPr>
            <a:endParaRPr lang="hr-HR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hr-HR" sz="3000" b="1" dirty="0">
                <a:solidFill>
                  <a:schemeClr val="accent2"/>
                </a:solidFill>
              </a:rPr>
              <a:t>Iznimno je važno realno planirati ciljne vrijednosti s obzirom na to da neostvarivanje istih može imati za posljedicu </a:t>
            </a:r>
            <a:r>
              <a:rPr lang="hr-HR" sz="3000" b="1" dirty="0">
                <a:solidFill>
                  <a:schemeClr val="accent2">
                    <a:lumMod val="75000"/>
                  </a:schemeClr>
                </a:solidFill>
              </a:rPr>
              <a:t>financijske korekcije</a:t>
            </a:r>
            <a:r>
              <a:rPr lang="hr-HR" sz="3000" b="1" dirty="0">
                <a:solidFill>
                  <a:schemeClr val="accent2"/>
                </a:solidFill>
              </a:rPr>
              <a:t>!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2966314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Pokazatelji i izvještavanje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16920" cy="374152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hr-HR" sz="4500" dirty="0"/>
              <a:t>svaki sudionik se evidentira </a:t>
            </a:r>
            <a:r>
              <a:rPr lang="hr-HR" sz="4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samo jednom pri prvom ulasku u projektnu aktivnost</a:t>
            </a:r>
            <a:r>
              <a:rPr lang="hr-HR" sz="4500" dirty="0"/>
              <a:t> i to samo ako su za njega </a:t>
            </a:r>
            <a:r>
              <a:rPr lang="hr-HR" sz="4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prikupljeni svi obvezni podaci</a:t>
            </a:r>
            <a:r>
              <a:rPr lang="hr-HR" sz="4500" dirty="0"/>
              <a:t>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3800" dirty="0"/>
              <a:t>ime i prezime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3800" dirty="0"/>
              <a:t>OIB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3800" dirty="0"/>
              <a:t>spol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3800" dirty="0"/>
              <a:t>datum rođenja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3800" dirty="0"/>
              <a:t>status na tržištu rada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3800" dirty="0"/>
              <a:t>status obrazovanja</a:t>
            </a:r>
          </a:p>
          <a:p>
            <a:pPr marL="0" indent="0" algn="just">
              <a:buNone/>
            </a:pPr>
            <a:endParaRPr lang="hr-HR" sz="3300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hr-HR" sz="4500" b="1" dirty="0">
                <a:solidFill>
                  <a:schemeClr val="accent2"/>
                </a:solidFill>
              </a:rPr>
              <a:t>Korisnik je dužan upoznati potencijalne sudionike s </a:t>
            </a:r>
            <a:r>
              <a:rPr lang="hr-HR" sz="4500" b="1" dirty="0">
                <a:solidFill>
                  <a:schemeClr val="accent2">
                    <a:lumMod val="75000"/>
                  </a:schemeClr>
                </a:solidFill>
              </a:rPr>
              <a:t>obvezom davanja osobnih podataka</a:t>
            </a:r>
            <a:r>
              <a:rPr lang="hr-HR" sz="4500" b="1" dirty="0">
                <a:solidFill>
                  <a:schemeClr val="accent2"/>
                </a:solidFill>
              </a:rPr>
              <a:t> prije uključivanja u projektne aktivnosti!</a:t>
            </a:r>
          </a:p>
          <a:p>
            <a:pPr marL="0" indent="0" algn="just">
              <a:buNone/>
            </a:pPr>
            <a:endParaRPr lang="hr-HR" sz="3200" b="1" dirty="0">
              <a:solidFill>
                <a:schemeClr val="accent2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936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Pokazatelji Specifičnog cilja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16920" cy="39907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SF.3.4.08.07-01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 „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Broj pripadnika ranjive/ih skupine/a koji su sudjelovali u projektnim aktivnostima”</a:t>
            </a:r>
          </a:p>
          <a:p>
            <a:pPr algn="just"/>
            <a:r>
              <a:rPr lang="hr-HR" dirty="0"/>
              <a:t>svaki pripadnik ciljne skupine može se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samo jednom brojati </a:t>
            </a:r>
            <a:r>
              <a:rPr lang="hr-HR" dirty="0"/>
              <a:t>u doprinos pokazatelju</a:t>
            </a:r>
          </a:p>
          <a:p>
            <a:pPr algn="just"/>
            <a:r>
              <a:rPr lang="hr-HR" dirty="0"/>
              <a:t>sudionici se broje u pokazatelj ulaskom u aktivnost ako su za njih prikupljeni odgovarajući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dokazi</a:t>
            </a:r>
            <a:r>
              <a:rPr lang="hr-HR" dirty="0"/>
              <a:t>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2400" dirty="0"/>
              <a:t>dokumentacija o pripadnosti ciljnoj skupini navedena u točki 2.2 </a:t>
            </a:r>
            <a:r>
              <a:rPr lang="hr-HR" sz="2400" dirty="0" err="1"/>
              <a:t>UzP</a:t>
            </a:r>
            <a:r>
              <a:rPr lang="hr-HR" sz="2400" dirty="0"/>
              <a:t>-a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2400" dirty="0"/>
              <a:t>potpisne liste i/ili popis sudionika koji izrađuje korisnik (za djecu koja se ne mogu samostalno potpisati)</a:t>
            </a:r>
          </a:p>
          <a:p>
            <a:pPr algn="just"/>
            <a:r>
              <a:rPr lang="hr-HR" dirty="0"/>
              <a:t>primjena pokazatelja je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OBAVEZNA</a:t>
            </a:r>
          </a:p>
          <a:p>
            <a:pPr algn="just"/>
            <a:r>
              <a:rPr lang="hr-HR" dirty="0"/>
              <a:t>propisana minimalna vrijednost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 pripadnika ranjive/ih skupine/a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hr-HR" sz="2400" dirty="0"/>
          </a:p>
          <a:p>
            <a:pPr lvl="1" algn="just"/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191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Pokazatelji Specifičnog cilja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16920" cy="4088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600" b="1" dirty="0">
                <a:solidFill>
                  <a:schemeClr val="accent4">
                    <a:lumMod val="75000"/>
                  </a:schemeClr>
                </a:solidFill>
              </a:rPr>
              <a:t>SF.3.4.08.07-02 „Broj pripadnika ranjive/ih skupine/a koji su postigli minimalnu razinu sudjelovanja u projektnim aktivnostima”</a:t>
            </a:r>
          </a:p>
          <a:p>
            <a:pPr algn="just"/>
            <a:r>
              <a:rPr lang="hr-HR" sz="2600" dirty="0"/>
              <a:t>pokazatelj obuhvaća pripadnike ciljne skupine koji su </a:t>
            </a:r>
            <a:r>
              <a:rPr lang="hr-HR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postigli minimalnu razinu sudjelovanja</a:t>
            </a:r>
            <a:endParaRPr lang="hr-HR" sz="2600" dirty="0"/>
          </a:p>
          <a:p>
            <a:pPr algn="just"/>
            <a:r>
              <a:rPr lang="hr-HR" sz="2600" dirty="0"/>
              <a:t>smatrat će se da je osoba postigla minimalnu razinu sudjelovanja kada ostvari </a:t>
            </a:r>
            <a:r>
              <a:rPr lang="hr-HR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minimalno 60 % predviđenih sati trajanja pojedine projektne aktivnosti </a:t>
            </a:r>
            <a:r>
              <a:rPr lang="hr-HR" sz="2600" dirty="0"/>
              <a:t>(sportske i sportsko-rekreativne aktivnosti), pri čemu sama projektna aktivnost iznosi </a:t>
            </a:r>
            <a:r>
              <a:rPr lang="hr-HR" sz="2600" b="1" dirty="0"/>
              <a:t>minimalno 70 treninga </a:t>
            </a:r>
            <a:r>
              <a:rPr lang="hr-HR" sz="2600" dirty="0"/>
              <a:t>u trajanju od </a:t>
            </a:r>
            <a:r>
              <a:rPr lang="hr-HR" sz="2600" b="1" dirty="0"/>
              <a:t>minimalno 45 minuta </a:t>
            </a:r>
            <a:r>
              <a:rPr lang="hr-HR" sz="2600" dirty="0"/>
              <a:t>(1 školski sat = 45 minuta) </a:t>
            </a:r>
            <a:r>
              <a:rPr lang="hr-HR" sz="2600" b="1" dirty="0"/>
              <a:t>u okviru jedne godine od početka provođenja pojedine projektne aktivnosti</a:t>
            </a:r>
            <a:endParaRPr lang="hr-HR" sz="2600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5484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Pokazatelji Specifičnog cilja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16920" cy="37415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400" b="1" dirty="0">
                <a:solidFill>
                  <a:schemeClr val="accent4">
                    <a:lumMod val="75000"/>
                  </a:schemeClr>
                </a:solidFill>
              </a:rPr>
              <a:t>SF.3.4.08.07-02 „Broj pripadnika ranjive/ih skupine/a koji su postigli minimalnu razinu sudjelovanja u projektnim aktivnostima”</a:t>
            </a:r>
          </a:p>
          <a:p>
            <a:pPr algn="just"/>
            <a:r>
              <a:rPr lang="hr-HR" sz="2400" dirty="0"/>
              <a:t>sudionici se broje u pokazatelj postignućem minimalne razine sudjelovanja u sportskim i sportsko-rekreativnim aktivnostima, ako je za njih prikupljen odgovarajući </a:t>
            </a:r>
            <a:r>
              <a:rPr lang="hr-HR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dokaz</a:t>
            </a:r>
            <a:r>
              <a:rPr lang="hr-HR" sz="2400" dirty="0"/>
              <a:t>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2000" dirty="0"/>
              <a:t>dokumentacija o pripadnosti ciljnoj skupini navedena u točki 2.2 </a:t>
            </a:r>
            <a:r>
              <a:rPr lang="hr-HR" sz="2000" dirty="0" err="1"/>
              <a:t>UzP</a:t>
            </a:r>
            <a:r>
              <a:rPr lang="hr-HR" sz="2000" dirty="0"/>
              <a:t>-a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2000" dirty="0"/>
              <a:t>potpisne liste i/ili popis sudionika koji izrađuje korisnik (za djecu koja se ne mogu samostalno potpisati)</a:t>
            </a:r>
          </a:p>
          <a:p>
            <a:pPr algn="just"/>
            <a:r>
              <a:rPr lang="hr-HR" sz="2400" dirty="0"/>
              <a:t>primjena pokazatelja je </a:t>
            </a:r>
            <a:r>
              <a:rPr lang="hr-HR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OBAVEZNA</a:t>
            </a:r>
          </a:p>
          <a:p>
            <a:pPr algn="just"/>
            <a:r>
              <a:rPr lang="hr-HR" sz="2400" dirty="0"/>
              <a:t>propisana minimalna vrijednost je </a:t>
            </a:r>
            <a:r>
              <a:rPr lang="hr-HR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vrijednost pokazatelja SF.3.4.08.07-01 </a:t>
            </a:r>
            <a:r>
              <a:rPr lang="hr-HR" sz="2400" dirty="0"/>
              <a:t>Broj pripadnika ranjive/ih skupine/a koji su sudjelovali u projektnim aktivnostima</a:t>
            </a:r>
          </a:p>
          <a:p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42389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Prihvatljive aktivnosti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08453" cy="3932872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DC24A0"/>
              </a:buClr>
              <a:buNone/>
            </a:pPr>
            <a:r>
              <a:rPr lang="hr-HR" b="1" dirty="0">
                <a:solidFill>
                  <a:srgbClr val="DC24A0">
                    <a:lumMod val="75000"/>
                  </a:srgbClr>
                </a:solidFill>
              </a:rPr>
              <a:t>SPECIFIČNI CILJ 1</a:t>
            </a:r>
          </a:p>
          <a:p>
            <a:pPr marL="263525" lvl="0" indent="-263525" algn="just">
              <a:buClr>
                <a:srgbClr val="DC24A0"/>
              </a:buClr>
            </a:pPr>
            <a:r>
              <a:rPr lang="hr-HR" dirty="0">
                <a:solidFill>
                  <a:prstClr val="black"/>
                </a:solidFill>
              </a:rPr>
              <a:t>provedba postojećih i/ili unaprijeđenih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programa sportskih i sportsko-rekreativnih aktivnosti</a:t>
            </a:r>
            <a:r>
              <a:rPr lang="hr-HR" dirty="0">
                <a:solidFill>
                  <a:prstClr val="black"/>
                </a:solidFill>
              </a:rPr>
              <a:t> za ciljne skupine</a:t>
            </a:r>
          </a:p>
          <a:p>
            <a:pPr marL="263525" lvl="0" indent="-263525" algn="just">
              <a:buClr>
                <a:srgbClr val="DC24A0"/>
              </a:buClr>
            </a:pPr>
            <a:r>
              <a:rPr lang="hr-HR" dirty="0">
                <a:solidFill>
                  <a:prstClr val="black"/>
                </a:solidFill>
              </a:rPr>
              <a:t>provedba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edukativnih radionica </a:t>
            </a:r>
            <a:r>
              <a:rPr lang="hr-HR" dirty="0">
                <a:solidFill>
                  <a:prstClr val="black"/>
                </a:solidFill>
              </a:rPr>
              <a:t>o važnosti sporta i zdravih životnih navika za ciljne skupine</a:t>
            </a:r>
          </a:p>
          <a:p>
            <a:pPr marL="0" lvl="0" indent="0" algn="just">
              <a:buClr>
                <a:srgbClr val="DC24A0"/>
              </a:buClr>
              <a:buNone/>
            </a:pPr>
            <a:endParaRPr lang="hr-HR" dirty="0">
              <a:solidFill>
                <a:prstClr val="black"/>
              </a:solidFill>
            </a:endParaRPr>
          </a:p>
          <a:p>
            <a:pPr algn="ctr">
              <a:buClr>
                <a:srgbClr val="DC24A0"/>
              </a:buClr>
              <a:buFont typeface="Wingdings" panose="05000000000000000000" pitchFamily="2" charset="2"/>
              <a:buChar char="v"/>
            </a:pPr>
            <a:r>
              <a:rPr lang="hr-HR" b="1" dirty="0">
                <a:solidFill>
                  <a:schemeClr val="accent2"/>
                </a:solidFill>
              </a:rPr>
              <a:t>Korisnik je dužan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odabrati sve obvezne aktivnosti </a:t>
            </a:r>
            <a:r>
              <a:rPr lang="hr-HR" b="1" dirty="0">
                <a:solidFill>
                  <a:schemeClr val="accent2"/>
                </a:solidFill>
              </a:rPr>
              <a:t>prilikom prijave projekta!</a:t>
            </a:r>
          </a:p>
          <a:p>
            <a:pPr marL="263525" lvl="0" indent="-263525" algn="just">
              <a:buClr>
                <a:srgbClr val="DC24A0"/>
              </a:buClr>
            </a:pP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0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Uvodne napomene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15710" cy="37415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/>
              <a:t>Na radionici sudjeluju predstavnici sljedećih institucija:</a:t>
            </a:r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hr-HR" b="1" dirty="0"/>
              <a:t>Ministarstvo turizma i sporta (MINTS) </a:t>
            </a:r>
            <a:r>
              <a:rPr lang="hr-HR" dirty="0"/>
              <a:t>koje obavlja ulogu Posredničkog tijela razine 1 (PT1)</a:t>
            </a:r>
            <a:endParaRPr lang="hr-H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 algn="just"/>
            <a:r>
              <a:rPr lang="hr-HR" b="1" dirty="0"/>
              <a:t>Hrvatski zavod za zapošljavanje, Ured za financiranje i ugovaranje projekata Europske unije </a:t>
            </a:r>
            <a:r>
              <a:rPr lang="hr-HR" dirty="0"/>
              <a:t>koje obavlja ulogu Posredničkog tijela razine 2 (PT2)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7072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Prihvatljive aktivnosti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08453" cy="39328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Clr>
                <a:srgbClr val="DC24A0"/>
              </a:buClr>
              <a:buNone/>
            </a:pPr>
            <a:r>
              <a:rPr lang="hr-HR" sz="3000" b="1" dirty="0">
                <a:solidFill>
                  <a:srgbClr val="DC24A0">
                    <a:lumMod val="75000"/>
                  </a:srgbClr>
                </a:solidFill>
              </a:rPr>
              <a:t>HORIZONTALNE AKTIVNOSTI</a:t>
            </a:r>
          </a:p>
          <a:p>
            <a:pPr algn="just">
              <a:buClr>
                <a:srgbClr val="DC24A0"/>
              </a:buClr>
            </a:pPr>
            <a:r>
              <a:rPr lang="hr-HR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završna konferencija </a:t>
            </a:r>
            <a:r>
              <a:rPr lang="hr-HR" sz="3000" dirty="0">
                <a:solidFill>
                  <a:prstClr val="black"/>
                </a:solidFill>
              </a:rPr>
              <a:t>o projektu i projektnim rezultatima</a:t>
            </a:r>
          </a:p>
          <a:p>
            <a:pPr algn="just">
              <a:buClr>
                <a:srgbClr val="DC24A0"/>
              </a:buClr>
            </a:pPr>
            <a:r>
              <a:rPr lang="hr-HR" sz="3000" dirty="0">
                <a:solidFill>
                  <a:prstClr val="black"/>
                </a:solidFill>
              </a:rPr>
              <a:t>izrada, tisak i diseminacija </a:t>
            </a:r>
            <a:r>
              <a:rPr lang="hr-HR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promotivnih materijala</a:t>
            </a:r>
          </a:p>
          <a:p>
            <a:pPr algn="just">
              <a:buClr>
                <a:srgbClr val="DC24A0"/>
              </a:buClr>
            </a:pPr>
            <a:r>
              <a:rPr lang="sv-SE" sz="3000" dirty="0">
                <a:solidFill>
                  <a:prstClr val="black"/>
                </a:solidFill>
              </a:rPr>
              <a:t>rad projektnog tima i </a:t>
            </a:r>
            <a:r>
              <a:rPr lang="sv-SE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upravljanje projektom</a:t>
            </a:r>
            <a:r>
              <a:rPr lang="hr-HR" sz="3000" dirty="0">
                <a:solidFill>
                  <a:prstClr val="black"/>
                </a:solidFill>
              </a:rPr>
              <a:t>:</a:t>
            </a:r>
          </a:p>
          <a:p>
            <a:pPr lvl="1" algn="just">
              <a:buClr>
                <a:srgbClr val="DC24A0"/>
              </a:buCl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prstClr val="black"/>
                </a:solidFill>
              </a:rPr>
              <a:t>uspostava tima za provođenje projekta</a:t>
            </a:r>
          </a:p>
          <a:p>
            <a:pPr lvl="1" algn="just">
              <a:buClr>
                <a:srgbClr val="DC24A0"/>
              </a:buCl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prstClr val="black"/>
                </a:solidFill>
              </a:rPr>
              <a:t>organizacija sastanaka tima u projektu</a:t>
            </a:r>
          </a:p>
          <a:p>
            <a:pPr lvl="1" algn="just">
              <a:buClr>
                <a:srgbClr val="DC24A0"/>
              </a:buCl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prstClr val="black"/>
                </a:solidFill>
              </a:rPr>
              <a:t>provođenje postupaka javne nabave u okviru provedbe projekta</a:t>
            </a:r>
          </a:p>
          <a:p>
            <a:pPr lvl="1" algn="just">
              <a:buClr>
                <a:srgbClr val="DC24A0"/>
              </a:buCl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prstClr val="black"/>
                </a:solidFill>
              </a:rPr>
              <a:t>financijsko upravljanje projektom</a:t>
            </a:r>
          </a:p>
          <a:p>
            <a:pPr lvl="1" algn="just">
              <a:buClr>
                <a:srgbClr val="DC24A0"/>
              </a:buCl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prstClr val="black"/>
                </a:solidFill>
              </a:rPr>
              <a:t>verifikacija troškova</a:t>
            </a:r>
          </a:p>
          <a:p>
            <a:pPr lvl="1" algn="just">
              <a:buClr>
                <a:srgbClr val="DC24A0"/>
              </a:buCl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prstClr val="black"/>
                </a:solidFill>
              </a:rPr>
              <a:t>izvještavanje</a:t>
            </a:r>
          </a:p>
          <a:p>
            <a:pPr lvl="1" algn="just">
              <a:buClr>
                <a:srgbClr val="DC24A0"/>
              </a:buClr>
            </a:pP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0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Mjerljivi ishodi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6370" y="1692580"/>
            <a:ext cx="10910001" cy="3737953"/>
            <a:chOff x="626370" y="1692580"/>
            <a:chExt cx="10910001" cy="3737953"/>
          </a:xfrm>
        </p:grpSpPr>
        <p:sp>
          <p:nvSpPr>
            <p:cNvPr id="7" name="Freeform 6"/>
            <p:cNvSpPr/>
            <p:nvPr/>
          </p:nvSpPr>
          <p:spPr>
            <a:xfrm>
              <a:off x="626370" y="1692580"/>
              <a:ext cx="2717721" cy="937410"/>
            </a:xfrm>
            <a:custGeom>
              <a:avLst/>
              <a:gdLst>
                <a:gd name="connsiteX0" fmla="*/ 0 w 2422291"/>
                <a:gd name="connsiteY0" fmla="*/ 112362 h 1123617"/>
                <a:gd name="connsiteX1" fmla="*/ 112362 w 2422291"/>
                <a:gd name="connsiteY1" fmla="*/ 0 h 1123617"/>
                <a:gd name="connsiteX2" fmla="*/ 2309929 w 2422291"/>
                <a:gd name="connsiteY2" fmla="*/ 0 h 1123617"/>
                <a:gd name="connsiteX3" fmla="*/ 2422291 w 2422291"/>
                <a:gd name="connsiteY3" fmla="*/ 112362 h 1123617"/>
                <a:gd name="connsiteX4" fmla="*/ 2422291 w 2422291"/>
                <a:gd name="connsiteY4" fmla="*/ 1011255 h 1123617"/>
                <a:gd name="connsiteX5" fmla="*/ 2309929 w 2422291"/>
                <a:gd name="connsiteY5" fmla="*/ 1123617 h 1123617"/>
                <a:gd name="connsiteX6" fmla="*/ 112362 w 2422291"/>
                <a:gd name="connsiteY6" fmla="*/ 1123617 h 1123617"/>
                <a:gd name="connsiteX7" fmla="*/ 0 w 2422291"/>
                <a:gd name="connsiteY7" fmla="*/ 1011255 h 1123617"/>
                <a:gd name="connsiteX8" fmla="*/ 0 w 2422291"/>
                <a:gd name="connsiteY8" fmla="*/ 112362 h 112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291" h="1123617">
                  <a:moveTo>
                    <a:pt x="0" y="112362"/>
                  </a:moveTo>
                  <a:cubicBezTo>
                    <a:pt x="0" y="50306"/>
                    <a:pt x="50306" y="0"/>
                    <a:pt x="112362" y="0"/>
                  </a:cubicBezTo>
                  <a:lnTo>
                    <a:pt x="2309929" y="0"/>
                  </a:lnTo>
                  <a:cubicBezTo>
                    <a:pt x="2371985" y="0"/>
                    <a:pt x="2422291" y="50306"/>
                    <a:pt x="2422291" y="112362"/>
                  </a:cubicBezTo>
                  <a:lnTo>
                    <a:pt x="2422291" y="1011255"/>
                  </a:lnTo>
                  <a:cubicBezTo>
                    <a:pt x="2422291" y="1073311"/>
                    <a:pt x="2371985" y="1123617"/>
                    <a:pt x="2309929" y="1123617"/>
                  </a:cubicBezTo>
                  <a:lnTo>
                    <a:pt x="112362" y="1123617"/>
                  </a:lnTo>
                  <a:cubicBezTo>
                    <a:pt x="50306" y="1123617"/>
                    <a:pt x="0" y="1073311"/>
                    <a:pt x="0" y="1011255"/>
                  </a:cubicBezTo>
                  <a:lnTo>
                    <a:pt x="0" y="11236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50" tIns="124350" rIns="124350" bIns="12435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b="1" kern="1200" dirty="0"/>
                <a:t>MJERLJIVI ISHOD</a:t>
              </a:r>
              <a:endParaRPr lang="en-US" sz="2400" b="1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26370" y="2708366"/>
              <a:ext cx="2717721" cy="1414999"/>
            </a:xfrm>
            <a:custGeom>
              <a:avLst/>
              <a:gdLst>
                <a:gd name="connsiteX0" fmla="*/ 0 w 2422291"/>
                <a:gd name="connsiteY0" fmla="*/ 112362 h 1123617"/>
                <a:gd name="connsiteX1" fmla="*/ 112362 w 2422291"/>
                <a:gd name="connsiteY1" fmla="*/ 0 h 1123617"/>
                <a:gd name="connsiteX2" fmla="*/ 2309929 w 2422291"/>
                <a:gd name="connsiteY2" fmla="*/ 0 h 1123617"/>
                <a:gd name="connsiteX3" fmla="*/ 2422291 w 2422291"/>
                <a:gd name="connsiteY3" fmla="*/ 112362 h 1123617"/>
                <a:gd name="connsiteX4" fmla="*/ 2422291 w 2422291"/>
                <a:gd name="connsiteY4" fmla="*/ 1011255 h 1123617"/>
                <a:gd name="connsiteX5" fmla="*/ 2309929 w 2422291"/>
                <a:gd name="connsiteY5" fmla="*/ 1123617 h 1123617"/>
                <a:gd name="connsiteX6" fmla="*/ 112362 w 2422291"/>
                <a:gd name="connsiteY6" fmla="*/ 1123617 h 1123617"/>
                <a:gd name="connsiteX7" fmla="*/ 0 w 2422291"/>
                <a:gd name="connsiteY7" fmla="*/ 1011255 h 1123617"/>
                <a:gd name="connsiteX8" fmla="*/ 0 w 2422291"/>
                <a:gd name="connsiteY8" fmla="*/ 112362 h 112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291" h="1123617">
                  <a:moveTo>
                    <a:pt x="0" y="112362"/>
                  </a:moveTo>
                  <a:cubicBezTo>
                    <a:pt x="0" y="50306"/>
                    <a:pt x="50306" y="0"/>
                    <a:pt x="112362" y="0"/>
                  </a:cubicBezTo>
                  <a:lnTo>
                    <a:pt x="2309929" y="0"/>
                  </a:lnTo>
                  <a:cubicBezTo>
                    <a:pt x="2371985" y="0"/>
                    <a:pt x="2422291" y="50306"/>
                    <a:pt x="2422291" y="112362"/>
                  </a:cubicBezTo>
                  <a:lnTo>
                    <a:pt x="2422291" y="1011255"/>
                  </a:lnTo>
                  <a:cubicBezTo>
                    <a:pt x="2422291" y="1073311"/>
                    <a:pt x="2371985" y="1123617"/>
                    <a:pt x="2309929" y="1123617"/>
                  </a:cubicBezTo>
                  <a:lnTo>
                    <a:pt x="112362" y="1123617"/>
                  </a:lnTo>
                  <a:cubicBezTo>
                    <a:pt x="50306" y="1123617"/>
                    <a:pt x="0" y="1073311"/>
                    <a:pt x="0" y="1011255"/>
                  </a:cubicBezTo>
                  <a:lnTo>
                    <a:pt x="0" y="11236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50" tIns="124350" rIns="124350" bIns="12435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b="1" kern="1200" dirty="0"/>
                <a:t>POVEZANOST S AKTIVNOSTI</a:t>
              </a:r>
              <a:endParaRPr lang="en-US" sz="24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626370" y="4207123"/>
              <a:ext cx="2717721" cy="1223410"/>
            </a:xfrm>
            <a:custGeom>
              <a:avLst/>
              <a:gdLst>
                <a:gd name="connsiteX0" fmla="*/ 0 w 2422291"/>
                <a:gd name="connsiteY0" fmla="*/ 112362 h 1123617"/>
                <a:gd name="connsiteX1" fmla="*/ 112362 w 2422291"/>
                <a:gd name="connsiteY1" fmla="*/ 0 h 1123617"/>
                <a:gd name="connsiteX2" fmla="*/ 2309929 w 2422291"/>
                <a:gd name="connsiteY2" fmla="*/ 0 h 1123617"/>
                <a:gd name="connsiteX3" fmla="*/ 2422291 w 2422291"/>
                <a:gd name="connsiteY3" fmla="*/ 112362 h 1123617"/>
                <a:gd name="connsiteX4" fmla="*/ 2422291 w 2422291"/>
                <a:gd name="connsiteY4" fmla="*/ 1011255 h 1123617"/>
                <a:gd name="connsiteX5" fmla="*/ 2309929 w 2422291"/>
                <a:gd name="connsiteY5" fmla="*/ 1123617 h 1123617"/>
                <a:gd name="connsiteX6" fmla="*/ 112362 w 2422291"/>
                <a:gd name="connsiteY6" fmla="*/ 1123617 h 1123617"/>
                <a:gd name="connsiteX7" fmla="*/ 0 w 2422291"/>
                <a:gd name="connsiteY7" fmla="*/ 1011255 h 1123617"/>
                <a:gd name="connsiteX8" fmla="*/ 0 w 2422291"/>
                <a:gd name="connsiteY8" fmla="*/ 112362 h 112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291" h="1123617">
                  <a:moveTo>
                    <a:pt x="0" y="112362"/>
                  </a:moveTo>
                  <a:cubicBezTo>
                    <a:pt x="0" y="50306"/>
                    <a:pt x="50306" y="0"/>
                    <a:pt x="112362" y="0"/>
                  </a:cubicBezTo>
                  <a:lnTo>
                    <a:pt x="2309929" y="0"/>
                  </a:lnTo>
                  <a:cubicBezTo>
                    <a:pt x="2371985" y="0"/>
                    <a:pt x="2422291" y="50306"/>
                    <a:pt x="2422291" y="112362"/>
                  </a:cubicBezTo>
                  <a:lnTo>
                    <a:pt x="2422291" y="1011255"/>
                  </a:lnTo>
                  <a:cubicBezTo>
                    <a:pt x="2422291" y="1073311"/>
                    <a:pt x="2371985" y="1123617"/>
                    <a:pt x="2309929" y="1123617"/>
                  </a:cubicBezTo>
                  <a:lnTo>
                    <a:pt x="112362" y="1123617"/>
                  </a:lnTo>
                  <a:cubicBezTo>
                    <a:pt x="50306" y="1123617"/>
                    <a:pt x="0" y="1073311"/>
                    <a:pt x="0" y="1011255"/>
                  </a:cubicBezTo>
                  <a:lnTo>
                    <a:pt x="0" y="11236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50" tIns="124350" rIns="124350" bIns="12435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b="1" kern="1200" dirty="0"/>
                <a:t>MINIMALNA VRIJEDNOST</a:t>
              </a:r>
              <a:endParaRPr lang="en-US" sz="24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455607" y="1692580"/>
              <a:ext cx="2622976" cy="937410"/>
            </a:xfrm>
            <a:custGeom>
              <a:avLst/>
              <a:gdLst>
                <a:gd name="connsiteX0" fmla="*/ 0 w 2422291"/>
                <a:gd name="connsiteY0" fmla="*/ 112362 h 1123617"/>
                <a:gd name="connsiteX1" fmla="*/ 112362 w 2422291"/>
                <a:gd name="connsiteY1" fmla="*/ 0 h 1123617"/>
                <a:gd name="connsiteX2" fmla="*/ 2309929 w 2422291"/>
                <a:gd name="connsiteY2" fmla="*/ 0 h 1123617"/>
                <a:gd name="connsiteX3" fmla="*/ 2422291 w 2422291"/>
                <a:gd name="connsiteY3" fmla="*/ 112362 h 1123617"/>
                <a:gd name="connsiteX4" fmla="*/ 2422291 w 2422291"/>
                <a:gd name="connsiteY4" fmla="*/ 1011255 h 1123617"/>
                <a:gd name="connsiteX5" fmla="*/ 2309929 w 2422291"/>
                <a:gd name="connsiteY5" fmla="*/ 1123617 h 1123617"/>
                <a:gd name="connsiteX6" fmla="*/ 112362 w 2422291"/>
                <a:gd name="connsiteY6" fmla="*/ 1123617 h 1123617"/>
                <a:gd name="connsiteX7" fmla="*/ 0 w 2422291"/>
                <a:gd name="connsiteY7" fmla="*/ 1011255 h 1123617"/>
                <a:gd name="connsiteX8" fmla="*/ 0 w 2422291"/>
                <a:gd name="connsiteY8" fmla="*/ 112362 h 112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291" h="1123617">
                  <a:moveTo>
                    <a:pt x="0" y="112362"/>
                  </a:moveTo>
                  <a:cubicBezTo>
                    <a:pt x="0" y="50306"/>
                    <a:pt x="50306" y="0"/>
                    <a:pt x="112362" y="0"/>
                  </a:cubicBezTo>
                  <a:lnTo>
                    <a:pt x="2309929" y="0"/>
                  </a:lnTo>
                  <a:cubicBezTo>
                    <a:pt x="2371985" y="0"/>
                    <a:pt x="2422291" y="50306"/>
                    <a:pt x="2422291" y="112362"/>
                  </a:cubicBezTo>
                  <a:lnTo>
                    <a:pt x="2422291" y="1011255"/>
                  </a:lnTo>
                  <a:cubicBezTo>
                    <a:pt x="2422291" y="1073311"/>
                    <a:pt x="2371985" y="1123617"/>
                    <a:pt x="2309929" y="1123617"/>
                  </a:cubicBezTo>
                  <a:lnTo>
                    <a:pt x="112362" y="1123617"/>
                  </a:lnTo>
                  <a:cubicBezTo>
                    <a:pt x="50306" y="1123617"/>
                    <a:pt x="0" y="1073311"/>
                    <a:pt x="0" y="1011255"/>
                  </a:cubicBezTo>
                  <a:lnTo>
                    <a:pt x="0" y="11236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440" tIns="82440" rIns="82440" bIns="8244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300" b="1" kern="1200" dirty="0">
                  <a:solidFill>
                    <a:schemeClr val="bg1"/>
                  </a:solidFill>
                </a:rPr>
                <a:t>1. </a:t>
              </a:r>
              <a:r>
                <a:rPr lang="en-US" sz="1300" b="1" kern="1200" dirty="0" err="1">
                  <a:solidFill>
                    <a:schemeClr val="bg1"/>
                  </a:solidFill>
                </a:rPr>
                <a:t>Broj</a:t>
              </a:r>
              <a:r>
                <a:rPr lang="en-US" sz="1300" b="1" kern="1200" dirty="0">
                  <a:solidFill>
                    <a:schemeClr val="bg1"/>
                  </a:solidFill>
                </a:rPr>
                <a:t> </a:t>
              </a:r>
              <a:r>
                <a:rPr lang="en-US" sz="1300" b="1" kern="1200" dirty="0" err="1">
                  <a:solidFill>
                    <a:schemeClr val="bg1"/>
                  </a:solidFill>
                </a:rPr>
                <a:t>provedenih</a:t>
              </a:r>
              <a:r>
                <a:rPr lang="en-US" sz="1300" b="1" kern="1200" dirty="0">
                  <a:solidFill>
                    <a:schemeClr val="bg1"/>
                  </a:solidFill>
                </a:rPr>
                <a:t> </a:t>
              </a:r>
              <a:r>
                <a:rPr lang="en-US" sz="1300" b="1" kern="1200" dirty="0" err="1">
                  <a:solidFill>
                    <a:schemeClr val="bg1"/>
                  </a:solidFill>
                </a:rPr>
                <a:t>postojećih</a:t>
              </a:r>
              <a:r>
                <a:rPr lang="en-US" sz="1300" b="1" kern="1200" dirty="0">
                  <a:solidFill>
                    <a:schemeClr val="bg1"/>
                  </a:solidFill>
                </a:rPr>
                <a:t> </a:t>
              </a:r>
              <a:r>
                <a:rPr lang="en-US" sz="1300" b="1" kern="1200" dirty="0" err="1">
                  <a:solidFill>
                    <a:schemeClr val="bg1"/>
                  </a:solidFill>
                </a:rPr>
                <a:t>i</a:t>
              </a:r>
              <a:r>
                <a:rPr lang="en-US" sz="1300" b="1" kern="1200" dirty="0">
                  <a:solidFill>
                    <a:schemeClr val="bg1"/>
                  </a:solidFill>
                </a:rPr>
                <a:t>/</a:t>
              </a:r>
              <a:r>
                <a:rPr lang="en-US" sz="1300" b="1" kern="1200" dirty="0" err="1">
                  <a:solidFill>
                    <a:schemeClr val="bg1"/>
                  </a:solidFill>
                </a:rPr>
                <a:t>ili</a:t>
              </a:r>
              <a:r>
                <a:rPr lang="en-US" sz="1300" b="1" kern="1200" dirty="0">
                  <a:solidFill>
                    <a:schemeClr val="bg1"/>
                  </a:solidFill>
                </a:rPr>
                <a:t> </a:t>
              </a:r>
              <a:r>
                <a:rPr lang="en-US" sz="1300" b="1" kern="1200" dirty="0" err="1">
                  <a:solidFill>
                    <a:schemeClr val="bg1"/>
                  </a:solidFill>
                </a:rPr>
                <a:t>unaprijeđenih</a:t>
              </a:r>
              <a:r>
                <a:rPr lang="en-US" sz="1300" b="1" kern="1200" dirty="0">
                  <a:solidFill>
                    <a:schemeClr val="bg1"/>
                  </a:solidFill>
                </a:rPr>
                <a:t> </a:t>
              </a:r>
              <a:r>
                <a:rPr lang="en-US" sz="1300" b="1" kern="1200" dirty="0" err="1">
                  <a:solidFill>
                    <a:schemeClr val="bg1"/>
                  </a:solidFill>
                </a:rPr>
                <a:t>programa</a:t>
              </a:r>
              <a:r>
                <a:rPr lang="en-US" sz="1300" b="1" kern="1200" dirty="0">
                  <a:solidFill>
                    <a:schemeClr val="bg1"/>
                  </a:solidFill>
                </a:rPr>
                <a:t> </a:t>
              </a:r>
              <a:r>
                <a:rPr lang="en-US" sz="1300" b="1" kern="1200" dirty="0" err="1">
                  <a:solidFill>
                    <a:schemeClr val="bg1"/>
                  </a:solidFill>
                </a:rPr>
                <a:t>sportskih</a:t>
              </a:r>
              <a:r>
                <a:rPr lang="en-US" sz="1300" b="1" kern="1200" dirty="0">
                  <a:solidFill>
                    <a:schemeClr val="bg1"/>
                  </a:solidFill>
                </a:rPr>
                <a:t> </a:t>
              </a:r>
              <a:r>
                <a:rPr lang="en-US" sz="1300" b="1" kern="1200" dirty="0" err="1">
                  <a:solidFill>
                    <a:schemeClr val="bg1"/>
                  </a:solidFill>
                </a:rPr>
                <a:t>i</a:t>
              </a:r>
              <a:r>
                <a:rPr lang="en-US" sz="1300" b="1" kern="1200" dirty="0">
                  <a:solidFill>
                    <a:schemeClr val="bg1"/>
                  </a:solidFill>
                </a:rPr>
                <a:t> </a:t>
              </a:r>
              <a:r>
                <a:rPr lang="en-US" sz="1300" b="1" kern="1200" dirty="0" err="1">
                  <a:solidFill>
                    <a:schemeClr val="bg1"/>
                  </a:solidFill>
                </a:rPr>
                <a:t>sportsko-rekreativnih</a:t>
              </a:r>
              <a:r>
                <a:rPr lang="en-US" sz="1300" b="1" kern="1200" dirty="0">
                  <a:solidFill>
                    <a:schemeClr val="bg1"/>
                  </a:solidFill>
                </a:rPr>
                <a:t> </a:t>
              </a:r>
              <a:r>
                <a:rPr lang="en-US" sz="1300" b="1" kern="1200" dirty="0" err="1">
                  <a:solidFill>
                    <a:schemeClr val="bg1"/>
                  </a:solidFill>
                </a:rPr>
                <a:t>aktivnosti</a:t>
              </a:r>
              <a:r>
                <a:rPr lang="en-US" sz="1300" b="1" kern="1200" dirty="0">
                  <a:solidFill>
                    <a:schemeClr val="bg1"/>
                  </a:solidFill>
                </a:rPr>
                <a:t> </a:t>
              </a:r>
              <a:r>
                <a:rPr lang="en-US" sz="1300" b="1" kern="1200" dirty="0" err="1">
                  <a:solidFill>
                    <a:schemeClr val="bg1"/>
                  </a:solidFill>
                </a:rPr>
                <a:t>za</a:t>
              </a:r>
              <a:r>
                <a:rPr lang="en-US" sz="1300" b="1" kern="1200" dirty="0">
                  <a:solidFill>
                    <a:schemeClr val="bg1"/>
                  </a:solidFill>
                </a:rPr>
                <a:t> </a:t>
              </a:r>
              <a:r>
                <a:rPr lang="en-US" sz="1300" b="1" kern="1200" dirty="0" err="1">
                  <a:solidFill>
                    <a:schemeClr val="bg1"/>
                  </a:solidFill>
                </a:rPr>
                <a:t>ciljne</a:t>
              </a:r>
              <a:r>
                <a:rPr lang="en-US" sz="1300" b="1" kern="1200" dirty="0">
                  <a:solidFill>
                    <a:schemeClr val="bg1"/>
                  </a:solidFill>
                </a:rPr>
                <a:t> </a:t>
              </a:r>
              <a:r>
                <a:rPr lang="en-US" sz="1300" b="1" kern="1200" dirty="0" err="1">
                  <a:solidFill>
                    <a:schemeClr val="bg1"/>
                  </a:solidFill>
                </a:rPr>
                <a:t>skupine</a:t>
              </a:r>
              <a:endParaRPr lang="en-US" sz="13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55607" y="2708366"/>
              <a:ext cx="2622976" cy="1414999"/>
            </a:xfrm>
            <a:custGeom>
              <a:avLst/>
              <a:gdLst>
                <a:gd name="connsiteX0" fmla="*/ 0 w 2422291"/>
                <a:gd name="connsiteY0" fmla="*/ 112362 h 1123617"/>
                <a:gd name="connsiteX1" fmla="*/ 112362 w 2422291"/>
                <a:gd name="connsiteY1" fmla="*/ 0 h 1123617"/>
                <a:gd name="connsiteX2" fmla="*/ 2309929 w 2422291"/>
                <a:gd name="connsiteY2" fmla="*/ 0 h 1123617"/>
                <a:gd name="connsiteX3" fmla="*/ 2422291 w 2422291"/>
                <a:gd name="connsiteY3" fmla="*/ 112362 h 1123617"/>
                <a:gd name="connsiteX4" fmla="*/ 2422291 w 2422291"/>
                <a:gd name="connsiteY4" fmla="*/ 1011255 h 1123617"/>
                <a:gd name="connsiteX5" fmla="*/ 2309929 w 2422291"/>
                <a:gd name="connsiteY5" fmla="*/ 1123617 h 1123617"/>
                <a:gd name="connsiteX6" fmla="*/ 112362 w 2422291"/>
                <a:gd name="connsiteY6" fmla="*/ 1123617 h 1123617"/>
                <a:gd name="connsiteX7" fmla="*/ 0 w 2422291"/>
                <a:gd name="connsiteY7" fmla="*/ 1011255 h 1123617"/>
                <a:gd name="connsiteX8" fmla="*/ 0 w 2422291"/>
                <a:gd name="connsiteY8" fmla="*/ 112362 h 112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291" h="1123617">
                  <a:moveTo>
                    <a:pt x="0" y="112362"/>
                  </a:moveTo>
                  <a:cubicBezTo>
                    <a:pt x="0" y="50306"/>
                    <a:pt x="50306" y="0"/>
                    <a:pt x="112362" y="0"/>
                  </a:cubicBezTo>
                  <a:lnTo>
                    <a:pt x="2309929" y="0"/>
                  </a:lnTo>
                  <a:cubicBezTo>
                    <a:pt x="2371985" y="0"/>
                    <a:pt x="2422291" y="50306"/>
                    <a:pt x="2422291" y="112362"/>
                  </a:cubicBezTo>
                  <a:lnTo>
                    <a:pt x="2422291" y="1011255"/>
                  </a:lnTo>
                  <a:cubicBezTo>
                    <a:pt x="2422291" y="1073311"/>
                    <a:pt x="2371985" y="1123617"/>
                    <a:pt x="2309929" y="1123617"/>
                  </a:cubicBezTo>
                  <a:lnTo>
                    <a:pt x="112362" y="1123617"/>
                  </a:lnTo>
                  <a:cubicBezTo>
                    <a:pt x="50306" y="1123617"/>
                    <a:pt x="0" y="1073311"/>
                    <a:pt x="0" y="1011255"/>
                  </a:cubicBezTo>
                  <a:lnTo>
                    <a:pt x="0" y="11236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250" tIns="86250" rIns="86250" bIns="8625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400" b="0" i="1" kern="1200" dirty="0"/>
                <a:t>Provedba postojećih i/ili unaprijeđenih programa sportskih i sportsko-rekreativnih aktivnosti za ciljne skupine</a:t>
              </a:r>
              <a:endParaRPr lang="en-US" sz="1400" b="0" i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55607" y="4207123"/>
              <a:ext cx="2622976" cy="1223410"/>
            </a:xfrm>
            <a:custGeom>
              <a:avLst/>
              <a:gdLst>
                <a:gd name="connsiteX0" fmla="*/ 0 w 2422291"/>
                <a:gd name="connsiteY0" fmla="*/ 112362 h 1123617"/>
                <a:gd name="connsiteX1" fmla="*/ 112362 w 2422291"/>
                <a:gd name="connsiteY1" fmla="*/ 0 h 1123617"/>
                <a:gd name="connsiteX2" fmla="*/ 2309929 w 2422291"/>
                <a:gd name="connsiteY2" fmla="*/ 0 h 1123617"/>
                <a:gd name="connsiteX3" fmla="*/ 2422291 w 2422291"/>
                <a:gd name="connsiteY3" fmla="*/ 112362 h 1123617"/>
                <a:gd name="connsiteX4" fmla="*/ 2422291 w 2422291"/>
                <a:gd name="connsiteY4" fmla="*/ 1011255 h 1123617"/>
                <a:gd name="connsiteX5" fmla="*/ 2309929 w 2422291"/>
                <a:gd name="connsiteY5" fmla="*/ 1123617 h 1123617"/>
                <a:gd name="connsiteX6" fmla="*/ 112362 w 2422291"/>
                <a:gd name="connsiteY6" fmla="*/ 1123617 h 1123617"/>
                <a:gd name="connsiteX7" fmla="*/ 0 w 2422291"/>
                <a:gd name="connsiteY7" fmla="*/ 1011255 h 1123617"/>
                <a:gd name="connsiteX8" fmla="*/ 0 w 2422291"/>
                <a:gd name="connsiteY8" fmla="*/ 112362 h 112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291" h="1123617">
                  <a:moveTo>
                    <a:pt x="0" y="112362"/>
                  </a:moveTo>
                  <a:cubicBezTo>
                    <a:pt x="0" y="50306"/>
                    <a:pt x="50306" y="0"/>
                    <a:pt x="112362" y="0"/>
                  </a:cubicBezTo>
                  <a:lnTo>
                    <a:pt x="2309929" y="0"/>
                  </a:lnTo>
                  <a:cubicBezTo>
                    <a:pt x="2371985" y="0"/>
                    <a:pt x="2422291" y="50306"/>
                    <a:pt x="2422291" y="112362"/>
                  </a:cubicBezTo>
                  <a:lnTo>
                    <a:pt x="2422291" y="1011255"/>
                  </a:lnTo>
                  <a:cubicBezTo>
                    <a:pt x="2422291" y="1073311"/>
                    <a:pt x="2371985" y="1123617"/>
                    <a:pt x="2309929" y="1123617"/>
                  </a:cubicBezTo>
                  <a:lnTo>
                    <a:pt x="112362" y="1123617"/>
                  </a:lnTo>
                  <a:cubicBezTo>
                    <a:pt x="50306" y="1123617"/>
                    <a:pt x="0" y="1073311"/>
                    <a:pt x="0" y="1011255"/>
                  </a:cubicBezTo>
                  <a:lnTo>
                    <a:pt x="0" y="11236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250" tIns="86250" rIns="86250" bIns="8625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400" b="1" kern="1200" dirty="0"/>
                <a:t>1 PROGRAM</a:t>
              </a:r>
              <a:endParaRPr lang="en-US" sz="14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0099" y="1692580"/>
              <a:ext cx="2651689" cy="937410"/>
            </a:xfrm>
            <a:custGeom>
              <a:avLst/>
              <a:gdLst>
                <a:gd name="connsiteX0" fmla="*/ 0 w 2422291"/>
                <a:gd name="connsiteY0" fmla="*/ 112362 h 1123617"/>
                <a:gd name="connsiteX1" fmla="*/ 112362 w 2422291"/>
                <a:gd name="connsiteY1" fmla="*/ 0 h 1123617"/>
                <a:gd name="connsiteX2" fmla="*/ 2309929 w 2422291"/>
                <a:gd name="connsiteY2" fmla="*/ 0 h 1123617"/>
                <a:gd name="connsiteX3" fmla="*/ 2422291 w 2422291"/>
                <a:gd name="connsiteY3" fmla="*/ 112362 h 1123617"/>
                <a:gd name="connsiteX4" fmla="*/ 2422291 w 2422291"/>
                <a:gd name="connsiteY4" fmla="*/ 1011255 h 1123617"/>
                <a:gd name="connsiteX5" fmla="*/ 2309929 w 2422291"/>
                <a:gd name="connsiteY5" fmla="*/ 1123617 h 1123617"/>
                <a:gd name="connsiteX6" fmla="*/ 112362 w 2422291"/>
                <a:gd name="connsiteY6" fmla="*/ 1123617 h 1123617"/>
                <a:gd name="connsiteX7" fmla="*/ 0 w 2422291"/>
                <a:gd name="connsiteY7" fmla="*/ 1011255 h 1123617"/>
                <a:gd name="connsiteX8" fmla="*/ 0 w 2422291"/>
                <a:gd name="connsiteY8" fmla="*/ 112362 h 112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291" h="1123617">
                  <a:moveTo>
                    <a:pt x="0" y="112362"/>
                  </a:moveTo>
                  <a:cubicBezTo>
                    <a:pt x="0" y="50306"/>
                    <a:pt x="50306" y="0"/>
                    <a:pt x="112362" y="0"/>
                  </a:cubicBezTo>
                  <a:lnTo>
                    <a:pt x="2309929" y="0"/>
                  </a:lnTo>
                  <a:cubicBezTo>
                    <a:pt x="2371985" y="0"/>
                    <a:pt x="2422291" y="50306"/>
                    <a:pt x="2422291" y="112362"/>
                  </a:cubicBezTo>
                  <a:lnTo>
                    <a:pt x="2422291" y="1011255"/>
                  </a:lnTo>
                  <a:cubicBezTo>
                    <a:pt x="2422291" y="1073311"/>
                    <a:pt x="2371985" y="1123617"/>
                    <a:pt x="2309929" y="1123617"/>
                  </a:cubicBezTo>
                  <a:lnTo>
                    <a:pt x="112362" y="1123617"/>
                  </a:lnTo>
                  <a:cubicBezTo>
                    <a:pt x="50306" y="1123617"/>
                    <a:pt x="0" y="1073311"/>
                    <a:pt x="0" y="1011255"/>
                  </a:cubicBezTo>
                  <a:lnTo>
                    <a:pt x="0" y="11236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440" tIns="82440" rIns="82440" bIns="8244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300" b="1" kern="1200" dirty="0">
                  <a:solidFill>
                    <a:schemeClr val="bg1"/>
                  </a:solidFill>
                </a:rPr>
                <a:t>2. Broj provedenih edukativnih radionica za podizanje svijesti o važnosti bavljenja sportskim aktivnostima i zdravim životnim navikama</a:t>
              </a:r>
              <a:endParaRPr lang="en-US" sz="13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90099" y="2708366"/>
              <a:ext cx="2651689" cy="1414999"/>
            </a:xfrm>
            <a:custGeom>
              <a:avLst/>
              <a:gdLst>
                <a:gd name="connsiteX0" fmla="*/ 0 w 2422291"/>
                <a:gd name="connsiteY0" fmla="*/ 112362 h 1123617"/>
                <a:gd name="connsiteX1" fmla="*/ 112362 w 2422291"/>
                <a:gd name="connsiteY1" fmla="*/ 0 h 1123617"/>
                <a:gd name="connsiteX2" fmla="*/ 2309929 w 2422291"/>
                <a:gd name="connsiteY2" fmla="*/ 0 h 1123617"/>
                <a:gd name="connsiteX3" fmla="*/ 2422291 w 2422291"/>
                <a:gd name="connsiteY3" fmla="*/ 112362 h 1123617"/>
                <a:gd name="connsiteX4" fmla="*/ 2422291 w 2422291"/>
                <a:gd name="connsiteY4" fmla="*/ 1011255 h 1123617"/>
                <a:gd name="connsiteX5" fmla="*/ 2309929 w 2422291"/>
                <a:gd name="connsiteY5" fmla="*/ 1123617 h 1123617"/>
                <a:gd name="connsiteX6" fmla="*/ 112362 w 2422291"/>
                <a:gd name="connsiteY6" fmla="*/ 1123617 h 1123617"/>
                <a:gd name="connsiteX7" fmla="*/ 0 w 2422291"/>
                <a:gd name="connsiteY7" fmla="*/ 1011255 h 1123617"/>
                <a:gd name="connsiteX8" fmla="*/ 0 w 2422291"/>
                <a:gd name="connsiteY8" fmla="*/ 112362 h 112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291" h="1123617">
                  <a:moveTo>
                    <a:pt x="0" y="112362"/>
                  </a:moveTo>
                  <a:cubicBezTo>
                    <a:pt x="0" y="50306"/>
                    <a:pt x="50306" y="0"/>
                    <a:pt x="112362" y="0"/>
                  </a:cubicBezTo>
                  <a:lnTo>
                    <a:pt x="2309929" y="0"/>
                  </a:lnTo>
                  <a:cubicBezTo>
                    <a:pt x="2371985" y="0"/>
                    <a:pt x="2422291" y="50306"/>
                    <a:pt x="2422291" y="112362"/>
                  </a:cubicBezTo>
                  <a:lnTo>
                    <a:pt x="2422291" y="1011255"/>
                  </a:lnTo>
                  <a:cubicBezTo>
                    <a:pt x="2422291" y="1073311"/>
                    <a:pt x="2371985" y="1123617"/>
                    <a:pt x="2309929" y="1123617"/>
                  </a:cubicBezTo>
                  <a:lnTo>
                    <a:pt x="112362" y="1123617"/>
                  </a:lnTo>
                  <a:cubicBezTo>
                    <a:pt x="50306" y="1123617"/>
                    <a:pt x="0" y="1073311"/>
                    <a:pt x="0" y="1011255"/>
                  </a:cubicBezTo>
                  <a:lnTo>
                    <a:pt x="0" y="11236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250" tIns="86250" rIns="86250" bIns="8625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400" b="0" i="1" kern="1200" dirty="0"/>
                <a:t>Provedba edukativnih radionica o važnosti sporta i zdravih životnih navika za ciljne skupine</a:t>
              </a:r>
              <a:endParaRPr lang="en-US" sz="1400" b="0" i="1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90099" y="4207123"/>
              <a:ext cx="2651689" cy="1223410"/>
            </a:xfrm>
            <a:custGeom>
              <a:avLst/>
              <a:gdLst>
                <a:gd name="connsiteX0" fmla="*/ 0 w 2422291"/>
                <a:gd name="connsiteY0" fmla="*/ 112362 h 1123617"/>
                <a:gd name="connsiteX1" fmla="*/ 112362 w 2422291"/>
                <a:gd name="connsiteY1" fmla="*/ 0 h 1123617"/>
                <a:gd name="connsiteX2" fmla="*/ 2309929 w 2422291"/>
                <a:gd name="connsiteY2" fmla="*/ 0 h 1123617"/>
                <a:gd name="connsiteX3" fmla="*/ 2422291 w 2422291"/>
                <a:gd name="connsiteY3" fmla="*/ 112362 h 1123617"/>
                <a:gd name="connsiteX4" fmla="*/ 2422291 w 2422291"/>
                <a:gd name="connsiteY4" fmla="*/ 1011255 h 1123617"/>
                <a:gd name="connsiteX5" fmla="*/ 2309929 w 2422291"/>
                <a:gd name="connsiteY5" fmla="*/ 1123617 h 1123617"/>
                <a:gd name="connsiteX6" fmla="*/ 112362 w 2422291"/>
                <a:gd name="connsiteY6" fmla="*/ 1123617 h 1123617"/>
                <a:gd name="connsiteX7" fmla="*/ 0 w 2422291"/>
                <a:gd name="connsiteY7" fmla="*/ 1011255 h 1123617"/>
                <a:gd name="connsiteX8" fmla="*/ 0 w 2422291"/>
                <a:gd name="connsiteY8" fmla="*/ 112362 h 112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291" h="1123617">
                  <a:moveTo>
                    <a:pt x="0" y="112362"/>
                  </a:moveTo>
                  <a:cubicBezTo>
                    <a:pt x="0" y="50306"/>
                    <a:pt x="50306" y="0"/>
                    <a:pt x="112362" y="0"/>
                  </a:cubicBezTo>
                  <a:lnTo>
                    <a:pt x="2309929" y="0"/>
                  </a:lnTo>
                  <a:cubicBezTo>
                    <a:pt x="2371985" y="0"/>
                    <a:pt x="2422291" y="50306"/>
                    <a:pt x="2422291" y="112362"/>
                  </a:cubicBezTo>
                  <a:lnTo>
                    <a:pt x="2422291" y="1011255"/>
                  </a:lnTo>
                  <a:cubicBezTo>
                    <a:pt x="2422291" y="1073311"/>
                    <a:pt x="2371985" y="1123617"/>
                    <a:pt x="2309929" y="1123617"/>
                  </a:cubicBezTo>
                  <a:lnTo>
                    <a:pt x="112362" y="1123617"/>
                  </a:lnTo>
                  <a:cubicBezTo>
                    <a:pt x="50306" y="1123617"/>
                    <a:pt x="0" y="1073311"/>
                    <a:pt x="0" y="1011255"/>
                  </a:cubicBezTo>
                  <a:lnTo>
                    <a:pt x="0" y="11236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250" tIns="86250" rIns="86250" bIns="8625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400" b="1" kern="1200" dirty="0"/>
                <a:t>2 EDUKATIVNE RADIONICE</a:t>
              </a:r>
              <a:endParaRPr lang="en-US" sz="1400" b="1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953304" y="1692580"/>
              <a:ext cx="2583067" cy="937410"/>
            </a:xfrm>
            <a:custGeom>
              <a:avLst/>
              <a:gdLst>
                <a:gd name="connsiteX0" fmla="*/ 0 w 2422291"/>
                <a:gd name="connsiteY0" fmla="*/ 112362 h 1123617"/>
                <a:gd name="connsiteX1" fmla="*/ 112362 w 2422291"/>
                <a:gd name="connsiteY1" fmla="*/ 0 h 1123617"/>
                <a:gd name="connsiteX2" fmla="*/ 2309929 w 2422291"/>
                <a:gd name="connsiteY2" fmla="*/ 0 h 1123617"/>
                <a:gd name="connsiteX3" fmla="*/ 2422291 w 2422291"/>
                <a:gd name="connsiteY3" fmla="*/ 112362 h 1123617"/>
                <a:gd name="connsiteX4" fmla="*/ 2422291 w 2422291"/>
                <a:gd name="connsiteY4" fmla="*/ 1011255 h 1123617"/>
                <a:gd name="connsiteX5" fmla="*/ 2309929 w 2422291"/>
                <a:gd name="connsiteY5" fmla="*/ 1123617 h 1123617"/>
                <a:gd name="connsiteX6" fmla="*/ 112362 w 2422291"/>
                <a:gd name="connsiteY6" fmla="*/ 1123617 h 1123617"/>
                <a:gd name="connsiteX7" fmla="*/ 0 w 2422291"/>
                <a:gd name="connsiteY7" fmla="*/ 1011255 h 1123617"/>
                <a:gd name="connsiteX8" fmla="*/ 0 w 2422291"/>
                <a:gd name="connsiteY8" fmla="*/ 112362 h 112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291" h="1123617">
                  <a:moveTo>
                    <a:pt x="0" y="112362"/>
                  </a:moveTo>
                  <a:cubicBezTo>
                    <a:pt x="0" y="50306"/>
                    <a:pt x="50306" y="0"/>
                    <a:pt x="112362" y="0"/>
                  </a:cubicBezTo>
                  <a:lnTo>
                    <a:pt x="2309929" y="0"/>
                  </a:lnTo>
                  <a:cubicBezTo>
                    <a:pt x="2371985" y="0"/>
                    <a:pt x="2422291" y="50306"/>
                    <a:pt x="2422291" y="112362"/>
                  </a:cubicBezTo>
                  <a:lnTo>
                    <a:pt x="2422291" y="1011255"/>
                  </a:lnTo>
                  <a:cubicBezTo>
                    <a:pt x="2422291" y="1073311"/>
                    <a:pt x="2371985" y="1123617"/>
                    <a:pt x="2309929" y="1123617"/>
                  </a:cubicBezTo>
                  <a:lnTo>
                    <a:pt x="112362" y="1123617"/>
                  </a:lnTo>
                  <a:cubicBezTo>
                    <a:pt x="50306" y="1123617"/>
                    <a:pt x="0" y="1073311"/>
                    <a:pt x="0" y="1011255"/>
                  </a:cubicBezTo>
                  <a:lnTo>
                    <a:pt x="0" y="11236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440" tIns="82440" rIns="82440" bIns="8244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300" b="1" kern="1200" dirty="0">
                  <a:solidFill>
                    <a:schemeClr val="bg1"/>
                  </a:solidFill>
                </a:rPr>
                <a:t>3. Broj provedenih aktivnosti komunikacije i vidljivosti</a:t>
              </a:r>
              <a:endParaRPr lang="en-US" sz="13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8953304" y="2708366"/>
              <a:ext cx="2583067" cy="1414999"/>
            </a:xfrm>
            <a:custGeom>
              <a:avLst/>
              <a:gdLst>
                <a:gd name="connsiteX0" fmla="*/ 0 w 2422291"/>
                <a:gd name="connsiteY0" fmla="*/ 112362 h 1123617"/>
                <a:gd name="connsiteX1" fmla="*/ 112362 w 2422291"/>
                <a:gd name="connsiteY1" fmla="*/ 0 h 1123617"/>
                <a:gd name="connsiteX2" fmla="*/ 2309929 w 2422291"/>
                <a:gd name="connsiteY2" fmla="*/ 0 h 1123617"/>
                <a:gd name="connsiteX3" fmla="*/ 2422291 w 2422291"/>
                <a:gd name="connsiteY3" fmla="*/ 112362 h 1123617"/>
                <a:gd name="connsiteX4" fmla="*/ 2422291 w 2422291"/>
                <a:gd name="connsiteY4" fmla="*/ 1011255 h 1123617"/>
                <a:gd name="connsiteX5" fmla="*/ 2309929 w 2422291"/>
                <a:gd name="connsiteY5" fmla="*/ 1123617 h 1123617"/>
                <a:gd name="connsiteX6" fmla="*/ 112362 w 2422291"/>
                <a:gd name="connsiteY6" fmla="*/ 1123617 h 1123617"/>
                <a:gd name="connsiteX7" fmla="*/ 0 w 2422291"/>
                <a:gd name="connsiteY7" fmla="*/ 1011255 h 1123617"/>
                <a:gd name="connsiteX8" fmla="*/ 0 w 2422291"/>
                <a:gd name="connsiteY8" fmla="*/ 112362 h 112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291" h="1123617">
                  <a:moveTo>
                    <a:pt x="0" y="112362"/>
                  </a:moveTo>
                  <a:cubicBezTo>
                    <a:pt x="0" y="50306"/>
                    <a:pt x="50306" y="0"/>
                    <a:pt x="112362" y="0"/>
                  </a:cubicBezTo>
                  <a:lnTo>
                    <a:pt x="2309929" y="0"/>
                  </a:lnTo>
                  <a:cubicBezTo>
                    <a:pt x="2371985" y="0"/>
                    <a:pt x="2422291" y="50306"/>
                    <a:pt x="2422291" y="112362"/>
                  </a:cubicBezTo>
                  <a:lnTo>
                    <a:pt x="2422291" y="1011255"/>
                  </a:lnTo>
                  <a:cubicBezTo>
                    <a:pt x="2422291" y="1073311"/>
                    <a:pt x="2371985" y="1123617"/>
                    <a:pt x="2309929" y="1123617"/>
                  </a:cubicBezTo>
                  <a:lnTo>
                    <a:pt x="112362" y="1123617"/>
                  </a:lnTo>
                  <a:cubicBezTo>
                    <a:pt x="50306" y="1123617"/>
                    <a:pt x="0" y="1073311"/>
                    <a:pt x="0" y="1011255"/>
                  </a:cubicBezTo>
                  <a:lnTo>
                    <a:pt x="0" y="11236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250" tIns="86250" rIns="86250" bIns="8625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400" b="0" i="1" kern="1200" dirty="0"/>
                <a:t>Komunikacija i vidljivost</a:t>
              </a:r>
              <a:endParaRPr lang="en-US" sz="1400" b="0" i="1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953304" y="4207123"/>
              <a:ext cx="2583067" cy="1223410"/>
            </a:xfrm>
            <a:custGeom>
              <a:avLst/>
              <a:gdLst>
                <a:gd name="connsiteX0" fmla="*/ 0 w 2422291"/>
                <a:gd name="connsiteY0" fmla="*/ 112362 h 1123617"/>
                <a:gd name="connsiteX1" fmla="*/ 112362 w 2422291"/>
                <a:gd name="connsiteY1" fmla="*/ 0 h 1123617"/>
                <a:gd name="connsiteX2" fmla="*/ 2309929 w 2422291"/>
                <a:gd name="connsiteY2" fmla="*/ 0 h 1123617"/>
                <a:gd name="connsiteX3" fmla="*/ 2422291 w 2422291"/>
                <a:gd name="connsiteY3" fmla="*/ 112362 h 1123617"/>
                <a:gd name="connsiteX4" fmla="*/ 2422291 w 2422291"/>
                <a:gd name="connsiteY4" fmla="*/ 1011255 h 1123617"/>
                <a:gd name="connsiteX5" fmla="*/ 2309929 w 2422291"/>
                <a:gd name="connsiteY5" fmla="*/ 1123617 h 1123617"/>
                <a:gd name="connsiteX6" fmla="*/ 112362 w 2422291"/>
                <a:gd name="connsiteY6" fmla="*/ 1123617 h 1123617"/>
                <a:gd name="connsiteX7" fmla="*/ 0 w 2422291"/>
                <a:gd name="connsiteY7" fmla="*/ 1011255 h 1123617"/>
                <a:gd name="connsiteX8" fmla="*/ 0 w 2422291"/>
                <a:gd name="connsiteY8" fmla="*/ 112362 h 112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2291" h="1123617">
                  <a:moveTo>
                    <a:pt x="0" y="112362"/>
                  </a:moveTo>
                  <a:cubicBezTo>
                    <a:pt x="0" y="50306"/>
                    <a:pt x="50306" y="0"/>
                    <a:pt x="112362" y="0"/>
                  </a:cubicBezTo>
                  <a:lnTo>
                    <a:pt x="2309929" y="0"/>
                  </a:lnTo>
                  <a:cubicBezTo>
                    <a:pt x="2371985" y="0"/>
                    <a:pt x="2422291" y="50306"/>
                    <a:pt x="2422291" y="112362"/>
                  </a:cubicBezTo>
                  <a:lnTo>
                    <a:pt x="2422291" y="1011255"/>
                  </a:lnTo>
                  <a:cubicBezTo>
                    <a:pt x="2422291" y="1073311"/>
                    <a:pt x="2371985" y="1123617"/>
                    <a:pt x="2309929" y="1123617"/>
                  </a:cubicBezTo>
                  <a:lnTo>
                    <a:pt x="112362" y="1123617"/>
                  </a:lnTo>
                  <a:cubicBezTo>
                    <a:pt x="50306" y="1123617"/>
                    <a:pt x="0" y="1073311"/>
                    <a:pt x="0" y="1011255"/>
                  </a:cubicBezTo>
                  <a:lnTo>
                    <a:pt x="0" y="11236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250" tIns="86250" rIns="86250" bIns="8625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400" b="1" kern="1200" dirty="0"/>
                <a:t>1 ZAVRŠNA KONFERENCIJA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400" b="1" kern="1200" dirty="0"/>
                <a:t>1 PROMOTIVNI MATERIJAL </a:t>
              </a:r>
              <a:endParaRPr lang="en-US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6168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Mjerljivi ishodi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25386" cy="38261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r-HR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MI1. Broj provedenih postojećih i/ili unaprijeđenih programa sportskih i sportsko-rekreativnih aktivnosti za ciljne skupine</a:t>
            </a:r>
          </a:p>
          <a:p>
            <a:pPr algn="just"/>
            <a:r>
              <a:rPr lang="hr-HR" sz="3000" dirty="0"/>
              <a:t>proveden minimalno </a:t>
            </a:r>
            <a:r>
              <a:rPr lang="hr-HR" sz="3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 program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2600" dirty="0"/>
              <a:t>minimalno </a:t>
            </a:r>
            <a:r>
              <a:rPr lang="hr-HR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70 treninga </a:t>
            </a:r>
            <a:r>
              <a:rPr lang="hr-HR" sz="2600" dirty="0"/>
              <a:t>u trajanju od 45 minuta u godinu dana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2600" dirty="0"/>
              <a:t>podrazumijeva i aktivnosti koje se odvijaju tijekom školskih praznika</a:t>
            </a:r>
          </a:p>
          <a:p>
            <a:pPr algn="just"/>
            <a:endParaRPr lang="hr-HR" sz="1100" b="1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hr-HR" sz="2600" b="1" dirty="0">
                <a:solidFill>
                  <a:schemeClr val="accent2"/>
                </a:solidFill>
              </a:rPr>
              <a:t>Ukoliko se </a:t>
            </a: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</a:rPr>
              <a:t>isti program </a:t>
            </a:r>
            <a:r>
              <a:rPr lang="hr-HR" sz="2600" b="1" dirty="0">
                <a:solidFill>
                  <a:schemeClr val="accent2"/>
                </a:solidFill>
              </a:rPr>
              <a:t>provodi više puta tijekom trajanja projekta, isti se može brojiti </a:t>
            </a: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</a:rPr>
              <a:t>samo jednom </a:t>
            </a:r>
            <a:r>
              <a:rPr lang="hr-HR" sz="2600" b="1" dirty="0">
                <a:solidFill>
                  <a:schemeClr val="accent2"/>
                </a:solidFill>
              </a:rPr>
              <a:t>u doprinos vrijednosti mjerljivog ishoda!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r-HR" sz="2600" b="1" dirty="0">
                <a:solidFill>
                  <a:schemeClr val="accent2"/>
                </a:solidFill>
              </a:rPr>
              <a:t>Ukoliko se provodi </a:t>
            </a: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</a:rPr>
              <a:t>više različitih programa</a:t>
            </a:r>
            <a:r>
              <a:rPr lang="hr-HR" sz="2600" b="1" dirty="0">
                <a:solidFill>
                  <a:schemeClr val="accent2"/>
                </a:solidFill>
              </a:rPr>
              <a:t>, svaki se ubraja u doprinos vrijednosti mjerljivog ishoda te je za svaki potrebno dostaviti </a:t>
            </a:r>
            <a:r>
              <a:rPr lang="hr-HR" sz="2600" b="1" dirty="0">
                <a:solidFill>
                  <a:schemeClr val="accent2">
                    <a:lumMod val="75000"/>
                  </a:schemeClr>
                </a:solidFill>
              </a:rPr>
              <a:t>dokaznu dokumentaciju</a:t>
            </a:r>
            <a:r>
              <a:rPr lang="hr-HR" sz="2600" b="1" dirty="0">
                <a:solidFill>
                  <a:schemeClr val="accent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74949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Mjerljivi ishodi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25386" cy="3826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MI1. Broj provedenih postojećih i/ili unaprijeđenih programa sportskih i sportsko-rekreativnih aktivnosti za ciljne skupine</a:t>
            </a:r>
          </a:p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Dokazna dokumentacija:</a:t>
            </a:r>
          </a:p>
          <a:p>
            <a:pPr algn="just"/>
            <a:r>
              <a:rPr lang="hr-HR" dirty="0"/>
              <a:t>program sportskih i sportsko-rekreativnih aktivnosti (Obrazac 4)</a:t>
            </a:r>
          </a:p>
          <a:p>
            <a:pPr algn="just"/>
            <a:r>
              <a:rPr lang="hr-HR" dirty="0"/>
              <a:t>potpisna lista ili popis sudionika koji izrađuje Korisnik </a:t>
            </a:r>
          </a:p>
          <a:p>
            <a:pPr algn="just"/>
            <a:r>
              <a:rPr lang="hr-HR" dirty="0"/>
              <a:t>završni izvještaj sa sportskih i sportsko-rekreativnih aktivnosti</a:t>
            </a:r>
          </a:p>
          <a:p>
            <a:pPr marL="0" indent="0" algn="just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2998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Mjerljivi ishodi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25386" cy="3826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MI2. Broj provedenih edukativnih radionica za podizanje svijesti o važnosti bavljenja sportskim aktivnostima i zdravim životnim navikama</a:t>
            </a:r>
          </a:p>
          <a:p>
            <a:pPr algn="just"/>
            <a:r>
              <a:rPr lang="hr-HR" dirty="0"/>
              <a:t>provedene najmanje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 edukativne radionice </a:t>
            </a:r>
            <a:r>
              <a:rPr lang="hr-HR" dirty="0"/>
              <a:t>za pripadnike ciljne skupine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2400" dirty="0"/>
              <a:t>minimalno </a:t>
            </a:r>
            <a:r>
              <a:rPr lang="hr-HR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120 minuta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2400" dirty="0"/>
              <a:t>uključiti 10 pripadnika ciljne skupine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hr-HR" sz="2600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hr-HR" b="1" dirty="0">
                <a:solidFill>
                  <a:schemeClr val="accent2"/>
                </a:solidFill>
              </a:rPr>
              <a:t>Ako se provodi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više različitih ili istih radionica</a:t>
            </a:r>
            <a:r>
              <a:rPr lang="hr-HR" b="1" dirty="0">
                <a:solidFill>
                  <a:schemeClr val="accent2"/>
                </a:solidFill>
              </a:rPr>
              <a:t>, svaka se ubraja u doprinos vrijednosti mjerljivog ishoda te je za svaku potrebno dostaviti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dokaznu dokumentaciju</a:t>
            </a:r>
            <a:r>
              <a:rPr lang="hr-HR" b="1" dirty="0">
                <a:solidFill>
                  <a:schemeClr val="accent2"/>
                </a:solidFill>
              </a:rPr>
              <a:t>!</a:t>
            </a:r>
          </a:p>
          <a:p>
            <a:pPr algn="just"/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2217567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Mjerljivi ishodi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25386" cy="3826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MI2. Broj provedenih edukativnih radionica za podizanje svijesti o važnosti bavljenja sportskim aktivnostima i zdravim životnim navikama</a:t>
            </a:r>
          </a:p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Dokazna dokumentacija:</a:t>
            </a:r>
          </a:p>
          <a:p>
            <a:pPr algn="just"/>
            <a:r>
              <a:rPr lang="hr-HR" dirty="0"/>
              <a:t>program edukativne radionice</a:t>
            </a:r>
          </a:p>
          <a:p>
            <a:pPr algn="just"/>
            <a:r>
              <a:rPr lang="hr-HR" dirty="0"/>
              <a:t>dokaz o održanim edukativnim radionicama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400" dirty="0"/>
              <a:t>potpisna lista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2400" dirty="0"/>
              <a:t>poveznica na </a:t>
            </a:r>
            <a:r>
              <a:rPr lang="hr-HR" sz="2400" i="1" dirty="0"/>
              <a:t>web</a:t>
            </a:r>
            <a:r>
              <a:rPr lang="hr-HR" sz="2400" dirty="0"/>
              <a:t> stranicu s nazivom, mjestom i vremenom održavanja radionice</a:t>
            </a:r>
          </a:p>
          <a:p>
            <a:pPr marL="0" indent="0" algn="just">
              <a:buNone/>
            </a:pP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1321124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Mjerljivi ishodi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6"/>
            <a:ext cx="10925386" cy="4075113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hr-HR" sz="7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MI3. Broj provedenih aktivnosti komunikacije i vidljivosti</a:t>
            </a:r>
          </a:p>
          <a:p>
            <a:pPr algn="just"/>
            <a:r>
              <a:rPr lang="hr-HR" sz="7000" dirty="0"/>
              <a:t>održana minimalno </a:t>
            </a:r>
            <a:r>
              <a:rPr lang="hr-HR" sz="7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 završna konferencija </a:t>
            </a:r>
          </a:p>
          <a:p>
            <a:pPr algn="just"/>
            <a:r>
              <a:rPr lang="hr-HR" sz="7000" dirty="0"/>
              <a:t>izrada, tisak i diseminacija minimalno </a:t>
            </a:r>
            <a:r>
              <a:rPr lang="hr-HR" sz="7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 promotivnog materijala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6000" dirty="0"/>
              <a:t>brošure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6000" dirty="0"/>
              <a:t>leci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6000" dirty="0"/>
              <a:t>plakati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6000" dirty="0"/>
              <a:t>notesi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6000" dirty="0"/>
              <a:t>kemijske olovke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6000" dirty="0"/>
              <a:t>USB </a:t>
            </a:r>
            <a:r>
              <a:rPr lang="hr-HR" sz="6000" dirty="0" err="1"/>
              <a:t>stickovi</a:t>
            </a:r>
            <a:endParaRPr lang="hr-HR" sz="6000" dirty="0"/>
          </a:p>
          <a:p>
            <a:pPr marL="0" indent="0" algn="ctr">
              <a:buNone/>
            </a:pPr>
            <a:endParaRPr lang="hr-HR" sz="500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hr-HR" sz="6000" b="1" dirty="0">
                <a:solidFill>
                  <a:schemeClr val="accent2"/>
                </a:solidFill>
              </a:rPr>
              <a:t>Prijavitelji u </a:t>
            </a:r>
            <a:r>
              <a:rPr lang="hr-HR" sz="6000" b="1" dirty="0">
                <a:solidFill>
                  <a:schemeClr val="accent2">
                    <a:lumMod val="75000"/>
                  </a:schemeClr>
                </a:solidFill>
              </a:rPr>
              <a:t>opisu mjerljivog ishoda </a:t>
            </a:r>
            <a:r>
              <a:rPr lang="hr-HR" sz="6000" b="1" dirty="0">
                <a:solidFill>
                  <a:schemeClr val="accent2"/>
                </a:solidFill>
              </a:rPr>
              <a:t>trebaju navesti podatak o održavanju završne konferencije </a:t>
            </a:r>
            <a:r>
              <a:rPr lang="hr-HR" sz="6000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hr-HR" sz="6000" b="1" dirty="0">
                <a:solidFill>
                  <a:schemeClr val="accent2"/>
                </a:solidFill>
              </a:rPr>
              <a:t> o izradi/tisku promotivnog materijala!</a:t>
            </a:r>
            <a:endParaRPr lang="hr-HR" sz="2600" dirty="0"/>
          </a:p>
          <a:p>
            <a:pPr marL="0" indent="0" algn="just">
              <a:buNone/>
            </a:pP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2602741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Mjerljivi ishodi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25386" cy="382619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hr-HR" sz="51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MI3. Broj provedenih aktivnosti komunikacije i vidljivosti</a:t>
            </a:r>
          </a:p>
          <a:p>
            <a:pPr marL="0" indent="0" algn="just">
              <a:buNone/>
            </a:pPr>
            <a:r>
              <a:rPr lang="hr-HR" sz="5100" b="1" dirty="0">
                <a:solidFill>
                  <a:schemeClr val="accent4">
                    <a:lumMod val="75000"/>
                  </a:schemeClr>
                </a:solidFill>
              </a:rPr>
              <a:t>Dokazna dokumentacija:</a:t>
            </a:r>
          </a:p>
          <a:p>
            <a:pPr algn="just"/>
            <a:r>
              <a:rPr lang="hr-HR" sz="5100" dirty="0"/>
              <a:t>završna konferencija: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4400" dirty="0"/>
              <a:t>plakat, letak, </a:t>
            </a:r>
            <a:r>
              <a:rPr lang="hr-HR" sz="4400" i="1" dirty="0"/>
              <a:t>web</a:t>
            </a:r>
            <a:r>
              <a:rPr lang="hr-HR" sz="4400" dirty="0"/>
              <a:t> objava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4400" dirty="0"/>
              <a:t>pozivnica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4400" dirty="0"/>
              <a:t>program konferencije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4400" dirty="0"/>
              <a:t>potpisna lista</a:t>
            </a:r>
          </a:p>
          <a:p>
            <a:pPr algn="just"/>
            <a:r>
              <a:rPr lang="hr-HR" sz="5100" dirty="0"/>
              <a:t>promotivni materijali: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4400" dirty="0"/>
              <a:t>račun, otpremnica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4400" dirty="0"/>
              <a:t>fotografije promotivnih materijala</a:t>
            </a:r>
          </a:p>
          <a:p>
            <a:pPr marL="0" indent="0" algn="just">
              <a:buNone/>
            </a:pPr>
            <a:endParaRPr lang="hr-HR" sz="2600" dirty="0"/>
          </a:p>
          <a:p>
            <a:pPr marL="0" indent="0" algn="just">
              <a:buNone/>
            </a:pP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1605940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Prihvatljivi troškovi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731019"/>
              </p:ext>
            </p:extLst>
          </p:nvPr>
        </p:nvGraphicFramePr>
        <p:xfrm>
          <a:off x="623147" y="1398539"/>
          <a:ext cx="1091769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8845">
                  <a:extLst>
                    <a:ext uri="{9D8B030D-6E8A-4147-A177-3AD203B41FA5}">
                      <a16:colId xmlns:a16="http://schemas.microsoft.com/office/drawing/2014/main" val="3049860749"/>
                    </a:ext>
                  </a:extLst>
                </a:gridCol>
                <a:gridCol w="5458845">
                  <a:extLst>
                    <a:ext uri="{9D8B030D-6E8A-4147-A177-3AD203B41FA5}">
                      <a16:colId xmlns:a16="http://schemas.microsoft.com/office/drawing/2014/main" val="852825628"/>
                    </a:ext>
                  </a:extLst>
                </a:gridCol>
              </a:tblGrid>
              <a:tr h="359409">
                <a:tc gridSpan="2"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1. IZRAVNI TROŠKOVI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804377"/>
                  </a:ext>
                </a:extLst>
              </a:tr>
              <a:tr h="359409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DC24A0"/>
                        </a:buClr>
                        <a:buNone/>
                      </a:pPr>
                      <a:r>
                        <a:rPr lang="hr-H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Izravni troškovi osoblja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Ostali izravni troškovi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90694"/>
                  </a:ext>
                </a:extLst>
              </a:tr>
              <a:tr h="327898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Ugovor o radu ili Rješenje između poslodavca i radnika </a:t>
                      </a: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osoblje koje je izravno doprinosi ostvarenju ciljeva projekta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vanjske usluge neposredno vezane za provedbu projektnih aktivnosti </a:t>
                      </a: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nabava i/ili najam sportske opreme</a:t>
                      </a: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troškovi prilagodbe/unapređenja programa sportskih i sportsko-rekreativnih aktivnosti za djecu s teškoćama u razvoju</a:t>
                      </a: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troškovi sudjelovanja ciljnih skupina i osoblja u projektnim aktivnostima</a:t>
                      </a: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troškovi najma prostora za sportske i sportsko-rekreativne aktivnosti</a:t>
                      </a: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r-HR" dirty="0"/>
                        <a:t>troškovi promidžbe i vidljivosti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128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Prihvatljivi troškovi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00371" cy="374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OSTALI TROŠKOVI PROJEKTA</a:t>
            </a:r>
          </a:p>
          <a:p>
            <a:pPr algn="just"/>
            <a:r>
              <a:rPr lang="hr-HR" dirty="0"/>
              <a:t>primjena paušalne stope od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40 % na izravne troškove osoblja</a:t>
            </a:r>
          </a:p>
          <a:p>
            <a:pPr algn="just"/>
            <a:r>
              <a:rPr lang="hr-HR" dirty="0"/>
              <a:t>automatski izračun prilikom popunjavanja prijavnog obrasca </a:t>
            </a:r>
          </a:p>
          <a:p>
            <a:pPr algn="just"/>
            <a:r>
              <a:rPr lang="hr-HR" dirty="0"/>
              <a:t>ne vrši se kontrola popratne dokumentacije za troškove projekta izračunate primjenom paušalne stope</a:t>
            </a:r>
          </a:p>
        </p:txBody>
      </p:sp>
    </p:spTree>
    <p:extLst>
      <p:ext uri="{BB962C8B-B14F-4D97-AF65-F5344CB8AC3E}">
        <p14:creationId xmlns:p14="http://schemas.microsoft.com/office/powerpoint/2010/main" val="69738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Uvodne napomene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7"/>
            <a:ext cx="10915710" cy="4024313"/>
          </a:xfrm>
        </p:spPr>
        <p:txBody>
          <a:bodyPr numCol="2" spcCol="216000">
            <a:noAutofit/>
          </a:bodyPr>
          <a:lstStyle/>
          <a:p>
            <a:pPr marL="180000" algn="just"/>
            <a:r>
              <a:rPr lang="hr-HR" sz="2400" dirty="0"/>
              <a:t>U </a:t>
            </a:r>
            <a:r>
              <a:rPr lang="hr-HR" sz="2000" dirty="0"/>
              <a:t>skladu s odredbama Zakona o zaštiti osobnih podataka, ova radionica se snima (audio snimak).</a:t>
            </a:r>
          </a:p>
          <a:p>
            <a:pPr marL="180000" algn="just"/>
            <a:r>
              <a:rPr lang="pl-PL" sz="2000" dirty="0"/>
              <a:t>Prezentacija će biti objavljena nakon radionice.</a:t>
            </a:r>
          </a:p>
          <a:p>
            <a:pPr marL="180000" algn="just"/>
            <a:r>
              <a:rPr lang="hr-H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Molimo da pitanja postavljate kroz chat tijekom prezentacije, a na ista ćemo odgovoriti nakon završetka prezentacije.</a:t>
            </a:r>
          </a:p>
          <a:p>
            <a:pPr marL="180000" algn="just"/>
            <a:r>
              <a:rPr lang="hr-H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Pitanja možete postavljati samo do kraja prezentacije.</a:t>
            </a:r>
          </a:p>
          <a:p>
            <a:pPr marL="180000" algn="just"/>
            <a:r>
              <a:rPr lang="hr-HR" sz="2000" dirty="0"/>
              <a:t>Nismo u mogućnosti odgovarati na pitanja koja zahtijevaju ocjenu prihvatljivosti konkretnog projekta, konkretnog Prijavitelja/Partnera, konkretnih aktivnosti, troškova i slično. </a:t>
            </a:r>
          </a:p>
          <a:p>
            <a:pPr marL="180000" algn="just"/>
            <a:r>
              <a:rPr lang="hr-HR" sz="2000" dirty="0"/>
              <a:t>Odgovori na pitanja postavljena tijekom informativne radionice nisu službeni.</a:t>
            </a:r>
          </a:p>
          <a:p>
            <a:pPr marL="180000" algn="just"/>
            <a:r>
              <a:rPr lang="hr-HR" sz="2000" dirty="0"/>
              <a:t>Službenima se smatraju konačni odgovori naknadno objavljeni na ESF+ internetskoj stranici.</a:t>
            </a:r>
          </a:p>
          <a:p>
            <a:pPr marL="180000" algn="just"/>
            <a:r>
              <a:rPr lang="hr-HR" sz="2000" dirty="0"/>
              <a:t>Informativna radionica </a:t>
            </a:r>
            <a:r>
              <a:rPr lang="hr-HR" sz="2000" b="1" dirty="0"/>
              <a:t>ne služi</a:t>
            </a:r>
            <a:r>
              <a:rPr lang="hr-HR" sz="2000" dirty="0"/>
              <a:t> za davanje prethodnog mišljenja u vezi s </a:t>
            </a:r>
            <a:r>
              <a:rPr lang="hr-H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prihvatljivošću Prijavitelja/Partnera, projekta ili određenih aktivnosti i troškova </a:t>
            </a:r>
            <a:r>
              <a:rPr lang="hr-HR" sz="2000" dirty="0"/>
              <a:t>te ne može zamijeniti niti prejudicirati ishod pojedinih faza postupka odabira kako su opisane u </a:t>
            </a:r>
            <a:r>
              <a:rPr lang="hr-HR" sz="2000" dirty="0" err="1"/>
              <a:t>UzP</a:t>
            </a:r>
            <a:r>
              <a:rPr lang="hr-HR" sz="2000" dirty="0"/>
              <a:t>-u.</a:t>
            </a:r>
          </a:p>
        </p:txBody>
      </p:sp>
    </p:spTree>
    <p:extLst>
      <p:ext uri="{BB962C8B-B14F-4D97-AF65-F5344CB8AC3E}">
        <p14:creationId xmlns:p14="http://schemas.microsoft.com/office/powerpoint/2010/main" val="1074561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Prihvatljivi troškovi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899986" cy="37415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2. NEIZRAVNI TROŠKOVI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hr-HR" dirty="0"/>
              <a:t>nastali provedbom projekta</a:t>
            </a:r>
          </a:p>
          <a:p>
            <a:pPr algn="just"/>
            <a:r>
              <a:rPr lang="hr-HR" dirty="0"/>
              <a:t>povezani s provedbom projekta u cjelini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2400" dirty="0"/>
              <a:t>troškovi upravljanja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2400" dirty="0"/>
              <a:t>troškovi postupka zapošljavanja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2400" dirty="0"/>
              <a:t>računovodstveni troškovi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2400" dirty="0"/>
              <a:t>trošak struje, vode, telefona i sl. </a:t>
            </a:r>
          </a:p>
          <a:p>
            <a:pPr marL="0" indent="0" algn="just">
              <a:buClr>
                <a:srgbClr val="DC24A0"/>
              </a:buClr>
              <a:buNone/>
            </a:pPr>
            <a:endParaRPr lang="hr-H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11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Neprihvatljivi troškovi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16920" cy="3741525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hr-HR" dirty="0"/>
              <a:t>kupnja rabljene opreme</a:t>
            </a:r>
          </a:p>
          <a:p>
            <a:pPr lvl="0" algn="just"/>
            <a:r>
              <a:rPr lang="hr-HR" dirty="0"/>
              <a:t>kupnja opreme koja se koristi u svrhu upravljanja projektom, a ne izravno za provedbu projektnih aktivnosti</a:t>
            </a:r>
          </a:p>
          <a:p>
            <a:pPr lvl="0" algn="just"/>
            <a:r>
              <a:rPr lang="hr-HR" dirty="0"/>
              <a:t>kupnja vozila</a:t>
            </a:r>
          </a:p>
          <a:p>
            <a:pPr lvl="0" algn="just"/>
            <a:r>
              <a:rPr lang="hr-HR" dirty="0"/>
              <a:t>kupnja infrastrukture, zemljišta i nekretnina</a:t>
            </a:r>
          </a:p>
          <a:p>
            <a:pPr lvl="0" algn="just"/>
            <a:r>
              <a:rPr lang="hr-HR" dirty="0"/>
              <a:t>najam prostora koji nije povezan s održavanjem sportskih i sportsko-rekreativnih aktivnosti u kojima sudjeluju pripadnici ciljne skupine</a:t>
            </a:r>
          </a:p>
          <a:p>
            <a:pPr lvl="0" algn="just"/>
            <a:r>
              <a:rPr lang="hr-HR" dirty="0"/>
              <a:t>troškovi aktivnosti koje se provode izvan Republike Hrvatske</a:t>
            </a:r>
          </a:p>
          <a:p>
            <a:pPr lvl="0" algn="just"/>
            <a:r>
              <a:rPr lang="hr-HR" dirty="0"/>
              <a:t>troškovi koji su već bili financirani iz javnih izvora</a:t>
            </a:r>
          </a:p>
          <a:p>
            <a:pPr lvl="0" algn="just"/>
            <a:r>
              <a:rPr lang="hr-HR" dirty="0"/>
              <a:t>trošak izrade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novog</a:t>
            </a:r>
            <a:r>
              <a:rPr lang="hr-HR" dirty="0"/>
              <a:t> programa sportskih i sportsko-rekreativnih aktivnosti</a:t>
            </a:r>
          </a:p>
        </p:txBody>
      </p:sp>
    </p:spTree>
    <p:extLst>
      <p:ext uri="{BB962C8B-B14F-4D97-AF65-F5344CB8AC3E}">
        <p14:creationId xmlns:p14="http://schemas.microsoft.com/office/powerpoint/2010/main" val="2833084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Dvostruko financiranje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26596" cy="3741525"/>
          </a:xfrm>
        </p:spPr>
        <p:txBody>
          <a:bodyPr>
            <a:noAutofit/>
          </a:bodyPr>
          <a:lstStyle/>
          <a:p>
            <a:pPr algn="just"/>
            <a:r>
              <a:rPr lang="hr-HR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Prijavitelji ne smiju tražiti/primiti sredstva iz drugih javnih izvora za troškove koji će im biti nadoknađeni u okviru prijavljenog i za financiranje odabranog projekta.</a:t>
            </a:r>
          </a:p>
          <a:p>
            <a:pPr algn="just"/>
            <a:r>
              <a:rPr lang="hr-HR" sz="2400" dirty="0"/>
              <a:t>Zabranjeno je dvostruko financiranje iz drugog financijskog instrumenta EU te </a:t>
            </a:r>
            <a:r>
              <a:rPr lang="hr-HR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dvostruko financiranje iz bilo kojeg drugog javnog izvora</a:t>
            </a:r>
            <a:r>
              <a:rPr lang="hr-HR" sz="2400" dirty="0"/>
              <a:t>, osim vlastitih sredstava Prijavitelja.</a:t>
            </a:r>
          </a:p>
          <a:p>
            <a:pPr algn="just"/>
            <a:r>
              <a:rPr lang="hr-HR" sz="2400" dirty="0"/>
              <a:t>Predloženi prihvatljivi troškovi ne smiju biti </a:t>
            </a:r>
            <a:r>
              <a:rPr lang="hr-HR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prethodno (su)financirani bespovratnim sredstvima </a:t>
            </a:r>
            <a:r>
              <a:rPr lang="hr-HR" sz="2400" dirty="0"/>
              <a:t>niti isti troškovi smiju biti </a:t>
            </a:r>
            <a:r>
              <a:rPr lang="hr-HR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dva puta financirani iz proračuna Unije</a:t>
            </a:r>
            <a:r>
              <a:rPr lang="hr-HR" sz="2400" dirty="0"/>
              <a:t>.</a:t>
            </a:r>
          </a:p>
          <a:p>
            <a:pPr algn="just"/>
            <a:r>
              <a:rPr lang="hr-HR" sz="2400" dirty="0"/>
              <a:t>Iznos troška prijavljen u zahtjevu za plaćanje jednog od ESI fondova ne smije biti prijavljen za potporu drugog fonda ili instrumenta Unije ili za potporu istog fonda u okviru drugog programa.</a:t>
            </a:r>
          </a:p>
        </p:txBody>
      </p:sp>
    </p:spTree>
    <p:extLst>
      <p:ext uri="{BB962C8B-B14F-4D97-AF65-F5344CB8AC3E}">
        <p14:creationId xmlns:p14="http://schemas.microsoft.com/office/powerpoint/2010/main" val="48484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Komunikacija i vidljivost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899986" cy="3741525"/>
          </a:xfrm>
        </p:spPr>
        <p:txBody>
          <a:bodyPr>
            <a:normAutofit fontScale="85000" lnSpcReduction="20000"/>
          </a:bodyPr>
          <a:lstStyle/>
          <a:p>
            <a:endParaRPr lang="hr-HR" dirty="0"/>
          </a:p>
          <a:p>
            <a:endParaRPr lang="hr-HR" dirty="0">
              <a:hlinkClick r:id="rId3"/>
            </a:endParaRPr>
          </a:p>
          <a:p>
            <a:pPr marL="0" indent="0">
              <a:buNone/>
            </a:pPr>
            <a:endParaRPr lang="hr-HR" dirty="0">
              <a:hlinkClick r:id="rId3"/>
            </a:endParaRPr>
          </a:p>
          <a:p>
            <a:pPr marL="0" indent="0">
              <a:buNone/>
            </a:pPr>
            <a:endParaRPr lang="hr-HR" dirty="0">
              <a:hlinkClick r:id="rId3"/>
            </a:endParaRPr>
          </a:p>
          <a:p>
            <a:r>
              <a:rPr lang="pl-PL" dirty="0">
                <a:hlinkClick r:id="rId4"/>
              </a:rPr>
              <a:t>upute za komunikaciju i vidljivost ESF+</a:t>
            </a:r>
            <a:endParaRPr lang="pl-PL" dirty="0"/>
          </a:p>
          <a:p>
            <a:r>
              <a:rPr lang="hr-HR" dirty="0">
                <a:hlinkClick r:id="rId3"/>
              </a:rPr>
              <a:t>Knjiga grafičkih standarda ESF+</a:t>
            </a:r>
            <a:endParaRPr lang="hr-HR" dirty="0"/>
          </a:p>
          <a:p>
            <a:r>
              <a:rPr lang="hr-HR" dirty="0">
                <a:hlinkClick r:id="rId5"/>
              </a:rPr>
              <a:t>amblemi EU</a:t>
            </a:r>
            <a:endParaRPr lang="hr-HR" dirty="0"/>
          </a:p>
          <a:p>
            <a:endParaRPr lang="hr-HR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hr-HR" b="1" dirty="0">
                <a:solidFill>
                  <a:schemeClr val="accent2"/>
                </a:solidFill>
              </a:rPr>
              <a:t>Ako korisnik ne poštuje svoje obveze vezano uz komunikaciju i vidljivost, primijenit će se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financijska korekcija u iznosu najviše 3 % </a:t>
            </a:r>
            <a:r>
              <a:rPr lang="hr-HR" b="1" dirty="0">
                <a:solidFill>
                  <a:schemeClr val="accent2"/>
                </a:solidFill>
              </a:rPr>
              <a:t>potpore!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11" y="1690688"/>
            <a:ext cx="2688336" cy="1002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35" y="1690688"/>
            <a:ext cx="4226558" cy="109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69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Održivost projekta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08453" cy="37415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Pokazatelj 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Broj </a:t>
            </a:r>
            <a:r>
              <a:rPr lang="hr-HR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novouključene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djece i mladih u riziku od socijalne isključenosti, djece s teškoćama u razvoju, mladih s invaliditetom te djece i mlađih punoljetnih osoba s problemima u ponašanju u programe sportskih i sportsko-rekreativnih aktivnosti</a:t>
            </a:r>
          </a:p>
          <a:p>
            <a:pPr algn="just"/>
            <a:r>
              <a:rPr lang="hr-HR" dirty="0"/>
              <a:t>3 nova pripadnika ciljnih skupina</a:t>
            </a:r>
          </a:p>
          <a:p>
            <a:pPr algn="just"/>
            <a:r>
              <a:rPr lang="pl-PL" dirty="0"/>
              <a:t>minimalno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70 treninga </a:t>
            </a:r>
            <a:r>
              <a:rPr lang="pl-PL" dirty="0"/>
              <a:t>u trajanju od minimalno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45 minuta </a:t>
            </a:r>
            <a:r>
              <a:rPr lang="pl-PL" dirty="0"/>
              <a:t>u periodu od godine dana</a:t>
            </a:r>
            <a:endParaRPr lang="hr-HR" dirty="0"/>
          </a:p>
          <a:p>
            <a:pPr algn="just"/>
            <a:r>
              <a:rPr lang="hr-HR" dirty="0"/>
              <a:t>sudjelovanje u minimalno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60 % predviđenih sati</a:t>
            </a:r>
            <a:r>
              <a:rPr lang="hr-HR" dirty="0"/>
              <a:t> trajanja sportskih i sportsko-rekreativnih aktivnosti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4925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Indikativni vremenski rokovi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562869"/>
              </p:ext>
            </p:extLst>
          </p:nvPr>
        </p:nvGraphicFramePr>
        <p:xfrm>
          <a:off x="623147" y="1704975"/>
          <a:ext cx="10917689" cy="3977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1019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Postupak dodjele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98091"/>
              </p:ext>
            </p:extLst>
          </p:nvPr>
        </p:nvGraphicFramePr>
        <p:xfrm>
          <a:off x="623147" y="1690688"/>
          <a:ext cx="10904824" cy="278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794658" y="4659085"/>
            <a:ext cx="1073331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7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hr-HR" sz="2400" b="1" dirty="0">
                <a:solidFill>
                  <a:schemeClr val="accent2"/>
                </a:solidFill>
              </a:rPr>
              <a:t>Ukoliko projektni prijedlog ne udovoljava pojedinom zahtjevu prihvatljivosti koji je isključujući 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(dovoljan je jedan kriterij)</a:t>
            </a:r>
            <a:r>
              <a:rPr lang="hr-HR" sz="2400" b="1" dirty="0">
                <a:solidFill>
                  <a:schemeClr val="accent2"/>
                </a:solidFill>
              </a:rPr>
              <a:t>,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b="1" dirty="0">
                <a:solidFill>
                  <a:schemeClr val="accent2"/>
                </a:solidFill>
              </a:rPr>
              <a:t>projektni prijedlog se isključuje iz postupka odabira!</a:t>
            </a:r>
          </a:p>
        </p:txBody>
      </p:sp>
    </p:spTree>
    <p:extLst>
      <p:ext uri="{BB962C8B-B14F-4D97-AF65-F5344CB8AC3E}">
        <p14:creationId xmlns:p14="http://schemas.microsoft.com/office/powerpoint/2010/main" val="351704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Postupak dodjele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15710" cy="374152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PROCJENA KVALITETE</a:t>
            </a:r>
          </a:p>
          <a:p>
            <a:pPr algn="just"/>
            <a:r>
              <a:rPr lang="hr-HR" dirty="0"/>
              <a:t>projektni prijedlozi moraju udovoljiti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svim zahtjevima prihvatljivosti </a:t>
            </a:r>
            <a:r>
              <a:rPr lang="hr-HR" dirty="0"/>
              <a:t>projektnih aktivnosti i troškova </a:t>
            </a:r>
          </a:p>
          <a:p>
            <a:pPr algn="just"/>
            <a:r>
              <a:rPr lang="hr-HR" b="1" dirty="0"/>
              <a:t>rang-lista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/>
              <a:t>projektnih prijedloga </a:t>
            </a:r>
          </a:p>
          <a:p>
            <a:pPr algn="just"/>
            <a:r>
              <a:rPr lang="hr-HR" b="1" dirty="0"/>
              <a:t>rezervna lista </a:t>
            </a:r>
            <a:r>
              <a:rPr lang="hr-HR" dirty="0"/>
              <a:t>– projektni prijedlozi koji su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zadovoljili minimalni bodovni prag </a:t>
            </a:r>
            <a:r>
              <a:rPr lang="hr-HR" dirty="0"/>
              <a:t>određen u PDP-u, ali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prelaze okvir raspoloživih financijskih sredstava</a:t>
            </a:r>
          </a:p>
          <a:p>
            <a:endParaRPr lang="hr-H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hr-HR" b="1" dirty="0">
                <a:solidFill>
                  <a:schemeClr val="accent2"/>
                </a:solidFill>
              </a:rPr>
              <a:t>Tijelo nadležno za postupak odabira od Prijavitelja može zahtijevati pojašnjenja u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bilo kojoj fazi postupka odabira</a:t>
            </a:r>
            <a:r>
              <a:rPr lang="hr-HR" b="1" dirty="0">
                <a:solidFill>
                  <a:schemeClr val="accent2"/>
                </a:solidFill>
              </a:rPr>
              <a:t>!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r-HR" b="1" dirty="0">
                <a:solidFill>
                  <a:schemeClr val="accent2"/>
                </a:solidFill>
              </a:rPr>
              <a:t>Tijelo nadležno za postupak odabira ima pravo ne prihvatiti projektni prijedlog za financiranje!</a:t>
            </a:r>
          </a:p>
        </p:txBody>
      </p:sp>
    </p:spTree>
    <p:extLst>
      <p:ext uri="{BB962C8B-B14F-4D97-AF65-F5344CB8AC3E}">
        <p14:creationId xmlns:p14="http://schemas.microsoft.com/office/powerpoint/2010/main" val="2355718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Postupak dodjele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15710" cy="37415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ODLUKA O FINANCIRANJU</a:t>
            </a:r>
          </a:p>
          <a:p>
            <a:pPr algn="just"/>
            <a:r>
              <a:rPr lang="hr-HR" dirty="0"/>
              <a:t>za projektne prijedloge koji su uspješno prošli faze postupka dodjele bespovratnih sredstava</a:t>
            </a:r>
          </a:p>
          <a:p>
            <a:pPr algn="just"/>
            <a:r>
              <a:rPr lang="hr-HR" dirty="0"/>
              <a:t>donosi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PT1</a:t>
            </a:r>
            <a:r>
              <a:rPr lang="hr-HR" dirty="0"/>
              <a:t> (Ministarstvo turizma i sporta) </a:t>
            </a:r>
          </a:p>
          <a:p>
            <a:pPr algn="just"/>
            <a:r>
              <a:rPr lang="hr-HR" dirty="0"/>
              <a:t>objava na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mrežnim stranicama ESF+ </a:t>
            </a:r>
            <a:r>
              <a:rPr lang="hr-HR" dirty="0"/>
              <a:t>te obavijest Prijavitelju</a:t>
            </a:r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20635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Postupak dodjele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15710" cy="37415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UGOVOR O DODJELI BESPOVRATNIH SREDSTAVA</a:t>
            </a:r>
          </a:p>
          <a:p>
            <a:pPr algn="just"/>
            <a:r>
              <a:rPr lang="hr-HR" dirty="0"/>
              <a:t>priprema i dostava na potpis u roku od najviše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15 kalendarskih dana </a:t>
            </a:r>
            <a:r>
              <a:rPr lang="hr-HR" dirty="0"/>
              <a:t>od objave Odluke o financiranju</a:t>
            </a:r>
          </a:p>
          <a:p>
            <a:endParaRPr lang="hr-HR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hr-HR" b="1" dirty="0">
                <a:solidFill>
                  <a:schemeClr val="accent2"/>
                </a:solidFill>
              </a:rPr>
              <a:t>Do trenutka potpisivanja Ugovora, Prijavitelj može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povući svoj projektni prijedlog</a:t>
            </a:r>
            <a:r>
              <a:rPr lang="hr-HR" b="1" dirty="0">
                <a:solidFill>
                  <a:schemeClr val="accent2"/>
                </a:solidFill>
              </a:rPr>
              <a:t>!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r-HR" b="1" dirty="0">
                <a:solidFill>
                  <a:schemeClr val="accent2"/>
                </a:solidFill>
              </a:rPr>
              <a:t>Ugovor stupa na snagu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danom potpisa posljednje ugovorne strane</a:t>
            </a:r>
            <a:r>
              <a:rPr lang="hr-HR" b="1" dirty="0">
                <a:solidFill>
                  <a:schemeClr val="accent2"/>
                </a:solidFill>
              </a:rPr>
              <a:t>!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17223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Dnevni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15710" cy="374152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hr-HR" b="1" dirty="0"/>
              <a:t>Poziv</a:t>
            </a:r>
            <a:r>
              <a:rPr lang="hr-HR" dirty="0"/>
              <a:t> „Uključivanje djece i mladih u riziku od socijalne isključenosti u sport” – </a:t>
            </a:r>
            <a:r>
              <a:rPr lang="hr-HR" b="1" dirty="0"/>
              <a:t>Upute za prijavitelje (</a:t>
            </a:r>
            <a:r>
              <a:rPr lang="hr-HR" b="1" dirty="0" err="1"/>
              <a:t>UzP</a:t>
            </a:r>
            <a:r>
              <a:rPr lang="hr-HR" b="1" dirty="0"/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b="1" dirty="0"/>
              <a:t>Pauza </a:t>
            </a:r>
            <a:r>
              <a:rPr lang="hr-HR" dirty="0"/>
              <a:t>– 30 minuta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b="1" dirty="0"/>
              <a:t>Pitanja i odgovori</a:t>
            </a:r>
          </a:p>
        </p:txBody>
      </p:sp>
    </p:spTree>
    <p:extLst>
      <p:ext uri="{BB962C8B-B14F-4D97-AF65-F5344CB8AC3E}">
        <p14:creationId xmlns:p14="http://schemas.microsoft.com/office/powerpoint/2010/main" val="2939996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Kriteriji odabira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899986" cy="374152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r-HR" sz="3100" b="1" dirty="0">
                <a:solidFill>
                  <a:schemeClr val="accent4"/>
                </a:solidFill>
              </a:rPr>
              <a:t>1. </a:t>
            </a:r>
            <a:r>
              <a:rPr lang="pt-BR" sz="3100" b="1" dirty="0">
                <a:solidFill>
                  <a:schemeClr val="accent4"/>
                </a:solidFill>
              </a:rPr>
              <a:t>RELEVANTNOST I DOPRINOS OPERACIJE SPECIFIČNIM CILJEVIMA POZIVA </a:t>
            </a:r>
            <a:endParaRPr lang="hr-HR" sz="3100" b="1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 kojoj mjeri prijedlog operacije doprinosi zadanim pokazateljima specifičnih ciljeva Poziva?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hr-HR" dirty="0"/>
              <a:t>doprinos pokazatelju </a:t>
            </a:r>
            <a:r>
              <a:rPr lang="hr-HR" i="1" dirty="0"/>
              <a:t>SF.3.4.08.07-01 Broj pripadnika ranjive/ih skupine/a koji su sudjelovali u projektnim aktivnostima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400" dirty="0"/>
              <a:t>broj pripadnika ranjive skupine koji je sudjelovao u projektnim aktivnostima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400" dirty="0"/>
              <a:t>svaki uključeni pripadnik iznad minimalne vrijednosti se dodatno vrednuje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 kojoj se mjeri prijedlog operacije temelji na realističnoj i primjerenoj analizi potreba ciljnih skupina u okviru lokalnog/regionalnog konteksta?</a:t>
            </a:r>
          </a:p>
          <a:p>
            <a:pPr marL="571500" indent="-571500" algn="just">
              <a:buFont typeface="+mj-lt"/>
              <a:buAutoNum type="alphaLcPeriod"/>
            </a:pPr>
            <a:r>
              <a:rPr lang="hr-HR" dirty="0"/>
              <a:t>opis potrebe ciljnih skupina u okviru lokalnog/regionalnog konteksta i korist koja se za njih ostvaruje</a:t>
            </a:r>
          </a:p>
        </p:txBody>
      </p:sp>
    </p:spTree>
    <p:extLst>
      <p:ext uri="{BB962C8B-B14F-4D97-AF65-F5344CB8AC3E}">
        <p14:creationId xmlns:p14="http://schemas.microsoft.com/office/powerpoint/2010/main" val="669253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Kriteriji odabira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899986" cy="374152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r-HR" sz="3300" b="1" dirty="0">
                <a:solidFill>
                  <a:schemeClr val="accent4"/>
                </a:solidFill>
              </a:rPr>
              <a:t>1. </a:t>
            </a:r>
            <a:r>
              <a:rPr lang="pt-BR" sz="3300" b="1" dirty="0">
                <a:solidFill>
                  <a:schemeClr val="accent4"/>
                </a:solidFill>
              </a:rPr>
              <a:t>RELEVANTNOST I DOPRINOS OPERACIJE SPECIFIČNIM CILJEVIMA POZIVA </a:t>
            </a:r>
          </a:p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 kojoj mjeri su mjerljivi ishodi (pružene usluge, razvijeni proizvodi) u prijedlogu operacije jasno definirani te odgovarajući u odnosu na identificirane potrebe ciljne skupine/u kojoj mjeri operacija doprinosi navedenim mjerljivim ishodima?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hr-HR" dirty="0"/>
              <a:t>doprinos MI1 </a:t>
            </a:r>
            <a:r>
              <a:rPr lang="hr-HR" i="1" dirty="0"/>
              <a:t>Broj provedenih postojećih i/ili unaprijeđenih programa sportskih i sportsko-rekreativnih aktivnosti za ciljne skupine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400" dirty="0"/>
              <a:t>broj provedenih programa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400" dirty="0"/>
              <a:t>svaki program iznad minimalne vrijednosti se dodatno vrednuje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hr-HR" dirty="0"/>
              <a:t>doprinos MI2 </a:t>
            </a:r>
            <a:r>
              <a:rPr lang="hr-HR" i="1" dirty="0"/>
              <a:t>Broj provedenih edukativnih radionica za podizanje svijesti o važnosti bavljenja sportskim aktivnostima i zdravim životnim navikama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400" dirty="0"/>
              <a:t>broj provedenih edukacija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400" dirty="0"/>
              <a:t>svaka edukacija iznad minimalne vrijednosti se dodatno vrednuje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47813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Kriteriji odabira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899986" cy="37415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r-HR" b="1" dirty="0">
                <a:solidFill>
                  <a:schemeClr val="accent4"/>
                </a:solidFill>
              </a:rPr>
              <a:t>2. KOHERENTNOST I IZVEDIVOST PLANA PROVEDBE OPERACIJE </a:t>
            </a:r>
          </a:p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 kojoj je mjeri jasno definiran način provedbe aktivnosti, rokovi, organizacija, zadaci te podjela odgovornosti u provedbi operacije između partnera?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hr-HR" dirty="0"/>
              <a:t>jasan opis načina provedbe svih predviđenih aktivnosti, rokovi, organizacija, zadaci te podjela odgovornosti u provedbi projekta između partnera</a:t>
            </a:r>
          </a:p>
          <a:p>
            <a:pPr marL="0" indent="0" algn="just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 kojoj mjeri je predloženi proračun jasan i relevantan u odnosu na predložene aktivnosti?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hr-HR" dirty="0"/>
              <a:t>jasno razrađene predložene aktivnosti, a proračun projekta dosljedan u odnosu na iste</a:t>
            </a:r>
          </a:p>
        </p:txBody>
      </p:sp>
    </p:spTree>
    <p:extLst>
      <p:ext uri="{BB962C8B-B14F-4D97-AF65-F5344CB8AC3E}">
        <p14:creationId xmlns:p14="http://schemas.microsoft.com/office/powerpoint/2010/main" val="2671611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Kriteriji odabira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899986" cy="37415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b="1" dirty="0">
                <a:solidFill>
                  <a:schemeClr val="accent4"/>
                </a:solidFill>
              </a:rPr>
              <a:t>3. ODRŽIVOST OPERACIJE NAKON ZAVRŠETKA PROVEDBE</a:t>
            </a:r>
          </a:p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 kojoj mjeri Korisnik/Partner koristi/uključuje ishode/rezultate operacije u svakodnevni rad u utvrđenom razdoblju nakon završetka financiranja operacije?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hr-HR" dirty="0"/>
              <a:t>u projektnoj prijavi naveden je planirani broj </a:t>
            </a:r>
            <a:r>
              <a:rPr lang="hr-HR" dirty="0" err="1"/>
              <a:t>novouključenih</a:t>
            </a:r>
            <a:r>
              <a:rPr lang="hr-HR" dirty="0"/>
              <a:t> pripadnika ciljne skupine u programe sportskih i sportsko-rekreativnih aktivnosti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200" dirty="0"/>
              <a:t>održivost projekta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200" dirty="0"/>
              <a:t>svaki uključeni pripadnik iznad minimalne vrijednosti se dodatno vrednuje</a:t>
            </a:r>
          </a:p>
          <a:p>
            <a:pPr marL="514350" indent="-514350" algn="just">
              <a:buFont typeface="+mj-lt"/>
              <a:buAutoNum type="alphaL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17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Kriteriji odabira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899986" cy="37415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b="1" dirty="0">
                <a:solidFill>
                  <a:schemeClr val="accent4"/>
                </a:solidFill>
              </a:rPr>
              <a:t>4. </a:t>
            </a:r>
            <a:r>
              <a:rPr lang="pt-BR" b="1" dirty="0">
                <a:solidFill>
                  <a:schemeClr val="accent4"/>
                </a:solidFill>
              </a:rPr>
              <a:t>USKLAĐENOST I DOPRINOS</a:t>
            </a:r>
            <a:r>
              <a:rPr lang="hr-HR" b="1" dirty="0">
                <a:solidFill>
                  <a:schemeClr val="accent4"/>
                </a:solidFill>
              </a:rPr>
              <a:t> </a:t>
            </a:r>
            <a:r>
              <a:rPr lang="pt-BR" b="1" dirty="0">
                <a:solidFill>
                  <a:schemeClr val="accent4"/>
                </a:solidFill>
              </a:rPr>
              <a:t>HORIZONTALNIM NAČELIMA</a:t>
            </a:r>
            <a:endParaRPr lang="hr-HR" b="1" dirty="0">
              <a:solidFill>
                <a:schemeClr val="accent4"/>
              </a:solidFill>
            </a:endParaRPr>
          </a:p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 kojoj mjeri prijedlog operacije sadrži prijedloge konkretnih akcija za ravnopravnost spolova i nediskriminaciju te osiguranje pristupačnosti za OSI?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hr-HR" dirty="0"/>
              <a:t>projektna prijava doprinosi horizontalnim načelima </a:t>
            </a:r>
            <a:r>
              <a:rPr lang="hr-HR" i="1" dirty="0"/>
              <a:t>Suzbijanje diskriminacije po svim osnovama</a:t>
            </a:r>
            <a:r>
              <a:rPr lang="hr-HR" dirty="0"/>
              <a:t> i/ili </a:t>
            </a:r>
            <a:r>
              <a:rPr lang="hr-HR" i="1" dirty="0"/>
              <a:t>Osiguranje ravnopravnosti žena i muškaraca i promicanje rodne ravnopravnosti</a:t>
            </a:r>
            <a:r>
              <a:rPr lang="hr-HR" dirty="0"/>
              <a:t> i/ili </a:t>
            </a:r>
            <a:r>
              <a:rPr lang="hr-HR" i="1" dirty="0"/>
              <a:t>Mjere za osiguravanje pristupačnosti za OSI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200" dirty="0"/>
              <a:t>5 bodova po horizontalnom načelu</a:t>
            </a:r>
          </a:p>
        </p:txBody>
      </p:sp>
    </p:spTree>
    <p:extLst>
      <p:ext uri="{BB962C8B-B14F-4D97-AF65-F5344CB8AC3E}">
        <p14:creationId xmlns:p14="http://schemas.microsoft.com/office/powerpoint/2010/main" val="2270202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Kriteriji odabira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899986" cy="374152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r-HR" b="1" dirty="0">
                <a:solidFill>
                  <a:schemeClr val="accent4"/>
                </a:solidFill>
              </a:rPr>
              <a:t>5. ADMINISTRATIVNI, FINANCIJSKI, ISKUSTVENI I OPERATIVNI KAPACITETI PRIJAVITELJA I UKOLIKO JE PRIMJENJIVO, PARTNERA</a:t>
            </a:r>
          </a:p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 kojoj mjeri osigurano osoblje prijavitelja/partnera imaju nužne stručne kompetencije i kvalifikacije za provedbu predloženih aktivnosti?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hr-HR" dirty="0"/>
              <a:t>jasno opisana stručnost i iskustvo osoblja prijavitelja i/ili partnera za provedbu Projekta</a:t>
            </a:r>
          </a:p>
          <a:p>
            <a:pPr marL="514350" indent="-514350" algn="just">
              <a:buFont typeface="+mj-lt"/>
              <a:buAutoNum type="alphaLcPeriod"/>
            </a:pPr>
            <a:endParaRPr lang="hr-HR" dirty="0"/>
          </a:p>
          <a:p>
            <a:pPr marL="0" indent="0" algn="just"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 kojoj mjeri predviđeno partnerstvo osigurava uspješnost provedbe operacije i/ili doprinos ostvarenju specifičnih ciljeva Poziva?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hr-HR" dirty="0"/>
              <a:t>partnerstvo opisano na način da je vidljivo kako osigurava uspješnost provedbe operacije i/ili doprinos ostvarenju specifičnog cilja 1</a:t>
            </a:r>
          </a:p>
        </p:txBody>
      </p:sp>
    </p:spTree>
    <p:extLst>
      <p:ext uri="{BB962C8B-B14F-4D97-AF65-F5344CB8AC3E}">
        <p14:creationId xmlns:p14="http://schemas.microsoft.com/office/powerpoint/2010/main" val="4150365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Postupak prijave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14803" cy="3741525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informacije o Pozivu </a:t>
            </a:r>
            <a:r>
              <a:rPr lang="hr-HR" dirty="0"/>
              <a:t>objavljuju se u sustavu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eKohezija</a:t>
            </a:r>
            <a:r>
              <a:rPr lang="hr-HR" b="1" dirty="0"/>
              <a:t> </a:t>
            </a:r>
            <a:r>
              <a:rPr lang="hr-HR" dirty="0"/>
              <a:t>i na stranici </a:t>
            </a:r>
            <a:r>
              <a:rPr lang="hr-HR" b="1" dirty="0">
                <a:hlinkClick r:id="rId3"/>
              </a:rPr>
              <a:t>ESF+</a:t>
            </a:r>
            <a:endParaRPr lang="hr-HR" b="1" dirty="0"/>
          </a:p>
          <a:p>
            <a:r>
              <a:rPr lang="hr-HR" dirty="0"/>
              <a:t>prijava putem sustava </a:t>
            </a:r>
            <a:r>
              <a:rPr lang="hr-HR" b="1" dirty="0">
                <a:hlinkClick r:id="rId4"/>
              </a:rPr>
              <a:t>eKohezija</a:t>
            </a:r>
            <a:endParaRPr lang="hr-HR" b="1" dirty="0"/>
          </a:p>
          <a:p>
            <a:r>
              <a:rPr lang="hr-HR" b="1" dirty="0">
                <a:hlinkClick r:id="rId5"/>
              </a:rPr>
              <a:t>korisničke upute </a:t>
            </a:r>
            <a:r>
              <a:rPr lang="hr-HR" dirty="0"/>
              <a:t>za sustav eKohezija</a:t>
            </a:r>
          </a:p>
          <a:p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jedinstvena referentna oznaka projektnog prijedloga (kod projekta) </a:t>
            </a:r>
            <a:r>
              <a:rPr lang="hr-HR" dirty="0"/>
              <a:t>koju nije moguće mijenjati</a:t>
            </a:r>
          </a:p>
          <a:p>
            <a:r>
              <a:rPr lang="hr-HR" dirty="0"/>
              <a:t>povlačenje projektnog prijedlog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potvrde rezultata odabira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službeni zahtjev za povlačenje,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potpisanim od ovlaštene osobe </a:t>
            </a:r>
            <a:r>
              <a:rPr lang="hr-HR" dirty="0"/>
              <a:t>i upućenim nadležnom tijelu PT2</a:t>
            </a:r>
          </a:p>
          <a:p>
            <a:pPr lvl="1"/>
            <a:r>
              <a:rPr lang="hr-HR" dirty="0"/>
              <a:t>pisana obavijest na </a:t>
            </a:r>
            <a:r>
              <a:rPr lang="hr-HR" b="1" dirty="0">
                <a:hlinkClick r:id="rId6"/>
              </a:rPr>
              <a:t>tecd@hzz.hr</a:t>
            </a:r>
            <a:r>
              <a:rPr lang="hr-HR" b="1" dirty="0"/>
              <a:t> </a:t>
            </a:r>
          </a:p>
          <a:p>
            <a:r>
              <a:rPr lang="hr-HR" dirty="0"/>
              <a:t>podnošenje novog projektnog prijedloga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isteka roka za podnošenje projektnih prijedloga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57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Obvezna dokumentacija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358797"/>
              </p:ext>
            </p:extLst>
          </p:nvPr>
        </p:nvGraphicFramePr>
        <p:xfrm>
          <a:off x="623147" y="1690688"/>
          <a:ext cx="10916920" cy="37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3348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878" y="2202634"/>
            <a:ext cx="9665545" cy="1325563"/>
          </a:xfrm>
        </p:spPr>
        <p:txBody>
          <a:bodyPr>
            <a:normAutofit/>
          </a:bodyPr>
          <a:lstStyle/>
          <a:p>
            <a:pPr algn="ctr"/>
            <a:r>
              <a:rPr lang="hr-HR" sz="6000" dirty="0"/>
              <a:t>PAUZA</a:t>
            </a:r>
          </a:p>
        </p:txBody>
      </p:sp>
    </p:spTree>
    <p:extLst>
      <p:ext uri="{BB962C8B-B14F-4D97-AF65-F5344CB8AC3E}">
        <p14:creationId xmlns:p14="http://schemas.microsoft.com/office/powerpoint/2010/main" val="32211458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878" y="2202634"/>
            <a:ext cx="9665545" cy="1325563"/>
          </a:xfrm>
        </p:spPr>
        <p:txBody>
          <a:bodyPr>
            <a:normAutofit/>
          </a:bodyPr>
          <a:lstStyle/>
          <a:p>
            <a:pPr algn="ctr"/>
            <a:r>
              <a:rPr lang="hr-HR" sz="6000" dirty="0"/>
              <a:t>Odgovori na pitanja</a:t>
            </a:r>
          </a:p>
        </p:txBody>
      </p:sp>
    </p:spTree>
    <p:extLst>
      <p:ext uri="{BB962C8B-B14F-4D97-AF65-F5344CB8AC3E}">
        <p14:creationId xmlns:p14="http://schemas.microsoft.com/office/powerpoint/2010/main" val="35917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Osnovne informacije o Pozivu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15710" cy="37415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b="1" dirty="0"/>
              <a:t>vrsta postupka dodjele: 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otvoreni trajni poziv</a:t>
            </a:r>
            <a:r>
              <a:rPr lang="hr-HR" dirty="0"/>
              <a:t>, šifra poziva: SF.3.4.08.07</a:t>
            </a:r>
          </a:p>
          <a:p>
            <a:pPr algn="just"/>
            <a:r>
              <a:rPr lang="hr-HR" b="1" dirty="0"/>
              <a:t>operativna struktura </a:t>
            </a:r>
            <a:r>
              <a:rPr lang="hr-HR" dirty="0"/>
              <a:t>za provedbu Poziva:</a:t>
            </a:r>
          </a:p>
          <a:p>
            <a:pPr lvl="1" algn="just"/>
            <a:r>
              <a:rPr lang="hr-HR" sz="2400" dirty="0"/>
              <a:t>Posredničko tijelo razine 1 – Ministarstvo turizma i sporta</a:t>
            </a:r>
          </a:p>
          <a:p>
            <a:pPr lvl="1" algn="just"/>
            <a:r>
              <a:rPr lang="hr-HR" sz="2400" dirty="0"/>
              <a:t>Posredničko tijelo razine 2 – Hrvatski zavod za zapošljavanje</a:t>
            </a:r>
          </a:p>
          <a:p>
            <a:pPr lvl="0" algn="just"/>
            <a:r>
              <a:rPr lang="hr-HR" b="1" dirty="0"/>
              <a:t>objava Poziva:</a:t>
            </a:r>
            <a:r>
              <a:rPr lang="hr-HR" dirty="0"/>
              <a:t> 3. lipnja 2025. </a:t>
            </a:r>
          </a:p>
          <a:p>
            <a:pPr lvl="0" algn="just"/>
            <a:r>
              <a:rPr lang="hr-HR" b="1" dirty="0"/>
              <a:t>početak zaprimanja prijava: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 srpnja 2025., 9:00 h</a:t>
            </a:r>
          </a:p>
          <a:p>
            <a:pPr lvl="0" algn="just"/>
            <a:r>
              <a:rPr lang="hr-HR" b="1" dirty="0"/>
              <a:t>rok za prijavu:</a:t>
            </a:r>
            <a:r>
              <a:rPr lang="hr-HR" dirty="0"/>
              <a:t> 31. prosinca 2026. </a:t>
            </a:r>
          </a:p>
          <a:p>
            <a:pPr lvl="0" algn="just"/>
            <a:r>
              <a:rPr lang="hr-HR" dirty="0"/>
              <a:t>prijava putem sustava </a:t>
            </a:r>
            <a:r>
              <a:rPr lang="hr-HR" b="1" dirty="0">
                <a:hlinkClick r:id="rId3"/>
              </a:rPr>
              <a:t>eKohezija</a:t>
            </a:r>
            <a:endParaRPr lang="hr-HR" b="1" dirty="0"/>
          </a:p>
          <a:p>
            <a:pPr lvl="0" algn="just"/>
            <a:r>
              <a:rPr lang="hr-HR" b="1" dirty="0"/>
              <a:t>razdoblje provedbe</a:t>
            </a:r>
            <a:r>
              <a:rPr lang="hr-HR" dirty="0"/>
              <a:t>: </a:t>
            </a:r>
            <a:r>
              <a:rPr lang="hr-H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12</a:t>
            </a:r>
            <a:r>
              <a:rPr lang="hr-HR" dirty="0"/>
              <a:t>-</a:t>
            </a:r>
            <a:r>
              <a:rPr lang="hr-H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36</a:t>
            </a:r>
            <a:r>
              <a:rPr lang="hr-HR" dirty="0"/>
              <a:t> mjeseci</a:t>
            </a:r>
          </a:p>
          <a:p>
            <a:pPr lvl="0" algn="just"/>
            <a:endParaRPr lang="hr-HR" b="1" dirty="0"/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9648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878" y="2202634"/>
            <a:ext cx="9665545" cy="1325563"/>
          </a:xfrm>
        </p:spPr>
        <p:txBody>
          <a:bodyPr>
            <a:normAutofit/>
          </a:bodyPr>
          <a:lstStyle/>
          <a:p>
            <a:pPr algn="ctr"/>
            <a:r>
              <a:rPr lang="hr-HR" sz="6000" dirty="0"/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36875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Iznos bespovratnih sredstava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04824" cy="3741525"/>
          </a:xfrm>
        </p:spPr>
        <p:txBody>
          <a:bodyPr/>
          <a:lstStyle/>
          <a:p>
            <a:pPr lvl="0" algn="just"/>
            <a:r>
              <a:rPr lang="hr-HR" b="1" dirty="0"/>
              <a:t>Ukupna alokacija sredstava:</a:t>
            </a:r>
            <a:r>
              <a:rPr lang="hr-HR" dirty="0"/>
              <a:t>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19.000.000,00 EUR</a:t>
            </a:r>
            <a:endParaRPr lang="hr-HR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hr-HR" sz="2400" dirty="0"/>
              <a:t>najniži iznos bespovratnih sredstava: 50.000,00 EUR</a:t>
            </a:r>
          </a:p>
          <a:p>
            <a:pPr lvl="1" algn="just"/>
            <a:r>
              <a:rPr lang="hr-HR" sz="2400" dirty="0"/>
              <a:t>najviši iznos bespovratnih sredstava: 150.000,00 EUR</a:t>
            </a:r>
          </a:p>
          <a:p>
            <a:pPr algn="just"/>
            <a:r>
              <a:rPr lang="hr-HR" b="1" dirty="0"/>
              <a:t>Intenzitet potpore: 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98 % </a:t>
            </a:r>
            <a:r>
              <a:rPr lang="hr-HR" dirty="0"/>
              <a:t>prihvatljivih troškova</a:t>
            </a:r>
          </a:p>
          <a:p>
            <a:pPr lvl="1" algn="just"/>
            <a:r>
              <a:rPr lang="hr-H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predujam u iznosu do 40 % </a:t>
            </a:r>
            <a:r>
              <a:rPr lang="hr-HR" sz="2400" dirty="0"/>
              <a:t>ukupne vrijednosti dodijeljenih bespovratnih sredstava</a:t>
            </a:r>
          </a:p>
        </p:txBody>
      </p:sp>
    </p:spTree>
    <p:extLst>
      <p:ext uri="{BB962C8B-B14F-4D97-AF65-F5344CB8AC3E}">
        <p14:creationId xmlns:p14="http://schemas.microsoft.com/office/powerpoint/2010/main" val="389963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 Poziva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915710" cy="3741525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DC24A0"/>
              </a:buClr>
              <a:buNone/>
            </a:pPr>
            <a:r>
              <a:rPr lang="hr-HR" b="1" dirty="0">
                <a:solidFill>
                  <a:srgbClr val="DC24A0">
                    <a:lumMod val="75000"/>
                  </a:srgbClr>
                </a:solidFill>
              </a:rPr>
              <a:t>OPĆI CILJ</a:t>
            </a:r>
          </a:p>
          <a:p>
            <a:pPr lvl="0" algn="just">
              <a:buClr>
                <a:srgbClr val="DC24A0"/>
              </a:buClr>
            </a:pPr>
            <a:r>
              <a:rPr lang="hr-HR" dirty="0">
                <a:solidFill>
                  <a:prstClr val="black"/>
                </a:solidFill>
              </a:rPr>
              <a:t>povećanje </a:t>
            </a:r>
            <a:r>
              <a:rPr lang="hr-HR" b="1" dirty="0">
                <a:solidFill>
                  <a:srgbClr val="DC24A0">
                    <a:lumMod val="60000"/>
                    <a:lumOff val="40000"/>
                  </a:srgbClr>
                </a:solidFill>
              </a:rPr>
              <a:t>socijalne uključenosti </a:t>
            </a:r>
            <a:r>
              <a:rPr lang="hr-HR" dirty="0">
                <a:solidFill>
                  <a:prstClr val="black"/>
                </a:solidFill>
              </a:rPr>
              <a:t>ranjivih skupina provedbom programa sportskih i sportsko-rekreativnih aktivnosti</a:t>
            </a:r>
          </a:p>
          <a:p>
            <a:pPr lvl="0" algn="just">
              <a:buClr>
                <a:srgbClr val="DC24A0"/>
              </a:buClr>
            </a:pPr>
            <a:endParaRPr lang="hr-HR" dirty="0">
              <a:solidFill>
                <a:prstClr val="black"/>
              </a:solidFill>
            </a:endParaRPr>
          </a:p>
          <a:p>
            <a:pPr marL="0" lvl="0" indent="0" algn="just">
              <a:buClr>
                <a:srgbClr val="DC24A0"/>
              </a:buClr>
              <a:buNone/>
            </a:pPr>
            <a:r>
              <a:rPr lang="hr-HR" b="1" dirty="0">
                <a:solidFill>
                  <a:srgbClr val="DC24A0">
                    <a:lumMod val="75000"/>
                  </a:srgbClr>
                </a:solidFill>
              </a:rPr>
              <a:t>SPECIFIČNI CILJ</a:t>
            </a:r>
          </a:p>
          <a:p>
            <a:pPr lvl="0"/>
            <a:r>
              <a:rPr lang="hr-HR" dirty="0"/>
              <a:t>osiguranje </a:t>
            </a:r>
            <a:r>
              <a:rPr lang="hr-HR" b="1" dirty="0">
                <a:solidFill>
                  <a:srgbClr val="DC24A0">
                    <a:lumMod val="60000"/>
                    <a:lumOff val="40000"/>
                  </a:srgbClr>
                </a:solidFill>
              </a:rPr>
              <a:t>dostupnosti sportskih i sportsko-rekreativnih sadržaja</a:t>
            </a:r>
            <a:r>
              <a:rPr lang="hr-HR" dirty="0"/>
              <a:t> za ranjive skupine s ciljem povećanja njihove socijalne uključenosti</a:t>
            </a:r>
          </a:p>
        </p:txBody>
      </p:sp>
    </p:spTree>
    <p:extLst>
      <p:ext uri="{BB962C8B-B14F-4D97-AF65-F5344CB8AC3E}">
        <p14:creationId xmlns:p14="http://schemas.microsoft.com/office/powerpoint/2010/main" val="142541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Ciljne skupine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883053" cy="3741525"/>
          </a:xfrm>
        </p:spPr>
        <p:txBody>
          <a:bodyPr>
            <a:normAutofit fontScale="92500" lnSpcReduction="10000"/>
          </a:bodyPr>
          <a:lstStyle/>
          <a:p>
            <a:pPr marL="514350" lvl="0" indent="-514350" algn="just">
              <a:buClr>
                <a:srgbClr val="DC24A0"/>
              </a:buClr>
              <a:buFont typeface="+mj-lt"/>
              <a:buAutoNum type="arabicPeriod"/>
            </a:pPr>
            <a:r>
              <a:rPr lang="hr-HR" sz="3000" b="1" dirty="0"/>
              <a:t>Djeca i mladi u riziku od socijalne isključenosti </a:t>
            </a:r>
          </a:p>
          <a:p>
            <a:pPr lvl="1" algn="just">
              <a:buClr>
                <a:srgbClr val="DC24A0"/>
              </a:buCl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nezaposleni roditelji</a:t>
            </a:r>
          </a:p>
          <a:p>
            <a:pPr lvl="1" algn="just">
              <a:buClr>
                <a:srgbClr val="DC24A0"/>
              </a:buCl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roditelji korisnici dječjeg doplatka</a:t>
            </a:r>
          </a:p>
          <a:p>
            <a:pPr lvl="1" algn="just">
              <a:buClr>
                <a:srgbClr val="DC24A0"/>
              </a:buCl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bez odgovarajuće roditeljske skrbi</a:t>
            </a:r>
          </a:p>
          <a:p>
            <a:pPr lvl="1" algn="just">
              <a:buClr>
                <a:srgbClr val="DC24A0"/>
              </a:buCl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samohrani roditelji</a:t>
            </a:r>
          </a:p>
          <a:p>
            <a:pPr lvl="1" algn="just">
              <a:buClr>
                <a:srgbClr val="DC24A0"/>
              </a:buCl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iz </a:t>
            </a:r>
            <a:r>
              <a:rPr lang="hr-HR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jednoroditeljskih</a:t>
            </a:r>
            <a:r>
              <a:rPr lang="hr-H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obitelji</a:t>
            </a:r>
          </a:p>
          <a:p>
            <a:pPr lvl="1" algn="just">
              <a:buClr>
                <a:srgbClr val="DC24A0"/>
              </a:buClr>
              <a:buFont typeface="Wingdings" panose="05000000000000000000" pitchFamily="2" charset="2"/>
              <a:buChar char="ü"/>
            </a:pPr>
            <a:r>
              <a:rPr lang="hr-H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iz obitelji s troje ili više djece</a:t>
            </a:r>
          </a:p>
          <a:p>
            <a:pPr marL="514350" lvl="0" indent="-514350" algn="just">
              <a:buClr>
                <a:srgbClr val="DC24A0"/>
              </a:buClr>
              <a:buFont typeface="+mj-lt"/>
              <a:buAutoNum type="arabicPeriod"/>
            </a:pPr>
            <a:r>
              <a:rPr lang="hr-HR" sz="3000" b="1" dirty="0"/>
              <a:t>Djeca s teškoćama u razvoju i mladi s invaliditetom</a:t>
            </a:r>
          </a:p>
          <a:p>
            <a:pPr marL="514350" lvl="0" indent="-514350" algn="just">
              <a:buClr>
                <a:srgbClr val="DC24A0"/>
              </a:buClr>
              <a:buFont typeface="+mj-lt"/>
              <a:buAutoNum type="arabicPeriod"/>
            </a:pPr>
            <a:r>
              <a:rPr lang="pl-PL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Djeca i mlađe punoljetne osobe s problemima u ponašanju</a:t>
            </a:r>
            <a:endParaRPr lang="hr-HR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1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Prihvatljivi Prijavitelji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08383"/>
              </p:ext>
            </p:extLst>
          </p:nvPr>
        </p:nvGraphicFramePr>
        <p:xfrm>
          <a:off x="623147" y="1690688"/>
          <a:ext cx="10921153" cy="37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565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F+">
      <a:dk1>
        <a:sysClr val="windowText" lastClr="000000"/>
      </a:dk1>
      <a:lt1>
        <a:sysClr val="window" lastClr="FFFFFF"/>
      </a:lt1>
      <a:dk2>
        <a:srgbClr val="323C8C"/>
      </a:dk2>
      <a:lt2>
        <a:srgbClr val="EAEBF3"/>
      </a:lt2>
      <a:accent1>
        <a:srgbClr val="E31E24"/>
      </a:accent1>
      <a:accent2>
        <a:srgbClr val="A6CF38"/>
      </a:accent2>
      <a:accent3>
        <a:srgbClr val="00A0DC"/>
      </a:accent3>
      <a:accent4>
        <a:srgbClr val="DC24A0"/>
      </a:accent4>
      <a:accent5>
        <a:srgbClr val="F58220"/>
      </a:accent5>
      <a:accent6>
        <a:srgbClr val="7B32AD"/>
      </a:accent6>
      <a:hlink>
        <a:srgbClr val="E31E24"/>
      </a:hlink>
      <a:folHlink>
        <a:srgbClr val="E31E2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3048</Words>
  <Application>Microsoft Office PowerPoint</Application>
  <PresentationFormat>Widescreen</PresentationFormat>
  <Paragraphs>434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Office Theme</vt:lpstr>
      <vt:lpstr>Uključivanje djece i mladih u riziku od socijalne isključenosti u sport</vt:lpstr>
      <vt:lpstr>Uvodne napomene</vt:lpstr>
      <vt:lpstr>Uvodne napomene</vt:lpstr>
      <vt:lpstr>Dnevni red</vt:lpstr>
      <vt:lpstr>Osnovne informacije o Pozivu</vt:lpstr>
      <vt:lpstr>Iznos bespovratnih sredstava</vt:lpstr>
      <vt:lpstr>Cilj Poziva</vt:lpstr>
      <vt:lpstr>Ciljne skupine</vt:lpstr>
      <vt:lpstr>Prihvatljivi Prijavitelji</vt:lpstr>
      <vt:lpstr>Prihvatljivi Partneri</vt:lpstr>
      <vt:lpstr>Prihvatljivi Partneri</vt:lpstr>
      <vt:lpstr>Prihvatljivi Partneri</vt:lpstr>
      <vt:lpstr>Uvjeti prihvatljivosti</vt:lpstr>
      <vt:lpstr>Pokazatelji i izvještavanje</vt:lpstr>
      <vt:lpstr>Pokazatelji i izvještavanje</vt:lpstr>
      <vt:lpstr>Pokazatelji Specifičnog cilja 1</vt:lpstr>
      <vt:lpstr>Pokazatelji Specifičnog cilja 1</vt:lpstr>
      <vt:lpstr>Pokazatelji Specifičnog cilja 1</vt:lpstr>
      <vt:lpstr>Prihvatljive aktivnosti</vt:lpstr>
      <vt:lpstr>Prihvatljive aktivnosti</vt:lpstr>
      <vt:lpstr>Mjerljivi ishodi</vt:lpstr>
      <vt:lpstr>Mjerljivi ishodi</vt:lpstr>
      <vt:lpstr>Mjerljivi ishodi</vt:lpstr>
      <vt:lpstr>Mjerljivi ishodi</vt:lpstr>
      <vt:lpstr>Mjerljivi ishodi</vt:lpstr>
      <vt:lpstr>Mjerljivi ishodi</vt:lpstr>
      <vt:lpstr>Mjerljivi ishodi</vt:lpstr>
      <vt:lpstr>Prihvatljivi troškovi</vt:lpstr>
      <vt:lpstr>Prihvatljivi troškovi</vt:lpstr>
      <vt:lpstr>Prihvatljivi troškovi</vt:lpstr>
      <vt:lpstr>Neprihvatljivi troškovi</vt:lpstr>
      <vt:lpstr>Dvostruko financiranje</vt:lpstr>
      <vt:lpstr>Komunikacija i vidljivost</vt:lpstr>
      <vt:lpstr>Održivost projekta</vt:lpstr>
      <vt:lpstr>Indikativni vremenski rokovi</vt:lpstr>
      <vt:lpstr>Postupak dodjele</vt:lpstr>
      <vt:lpstr>Postupak dodjele</vt:lpstr>
      <vt:lpstr>Postupak dodjele</vt:lpstr>
      <vt:lpstr>Postupak dodjele</vt:lpstr>
      <vt:lpstr>Kriteriji odabira</vt:lpstr>
      <vt:lpstr>Kriteriji odabira</vt:lpstr>
      <vt:lpstr>Kriteriji odabira</vt:lpstr>
      <vt:lpstr>Kriteriji odabira</vt:lpstr>
      <vt:lpstr>Kriteriji odabira</vt:lpstr>
      <vt:lpstr>Kriteriji odabira</vt:lpstr>
      <vt:lpstr>Postupak prijave</vt:lpstr>
      <vt:lpstr>Obvezna dokumentacija</vt:lpstr>
      <vt:lpstr>PAUZA</vt:lpstr>
      <vt:lpstr>Odgovori na pitanja</vt:lpstr>
      <vt:lpstr>Hvala na pozornosti!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ESF+</dc:creator>
  <cp:lastModifiedBy>MINTS</cp:lastModifiedBy>
  <cp:revision>263</cp:revision>
  <dcterms:created xsi:type="dcterms:W3CDTF">2021-08-17T10:54:28Z</dcterms:created>
  <dcterms:modified xsi:type="dcterms:W3CDTF">2025-06-16T07:42:54Z</dcterms:modified>
</cp:coreProperties>
</file>