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76" r:id="rId4"/>
    <p:sldId id="310" r:id="rId5"/>
    <p:sldId id="305" r:id="rId6"/>
    <p:sldId id="291" r:id="rId7"/>
    <p:sldId id="281" r:id="rId8"/>
    <p:sldId id="311" r:id="rId9"/>
    <p:sldId id="315" r:id="rId10"/>
    <p:sldId id="325" r:id="rId11"/>
    <p:sldId id="313" r:id="rId12"/>
    <p:sldId id="317" r:id="rId13"/>
    <p:sldId id="282" r:id="rId14"/>
    <p:sldId id="297" r:id="rId15"/>
    <p:sldId id="318" r:id="rId16"/>
    <p:sldId id="278" r:id="rId17"/>
    <p:sldId id="292" r:id="rId18"/>
    <p:sldId id="321" r:id="rId19"/>
    <p:sldId id="326" r:id="rId20"/>
    <p:sldId id="285" r:id="rId21"/>
    <p:sldId id="327" r:id="rId22"/>
    <p:sldId id="328" r:id="rId23"/>
    <p:sldId id="324" r:id="rId24"/>
    <p:sldId id="299" r:id="rId25"/>
    <p:sldId id="319" r:id="rId26"/>
    <p:sldId id="287" r:id="rId27"/>
    <p:sldId id="289" r:id="rId28"/>
    <p:sldId id="293" r:id="rId29"/>
    <p:sldId id="320" r:id="rId30"/>
    <p:sldId id="329" r:id="rId31"/>
    <p:sldId id="264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06C"/>
    <a:srgbClr val="DC24A0"/>
    <a:srgbClr val="F5C1E4"/>
    <a:srgbClr val="EC88CB"/>
    <a:srgbClr val="00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EE1456-23DC-4833-A8CD-D93AD199941B}" v="13" dt="2023-09-11T12:32:09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vijetli stil 2 - Isticanj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9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odora Štefković" userId="a25b1d1c-69c2-404d-86da-d7821f5e54f1" providerId="ADAL" clId="{0EEE1456-23DC-4833-A8CD-D93AD199941B}"/>
    <pc:docChg chg="undo redo custSel modSld">
      <pc:chgData name="Teodora Štefković" userId="a25b1d1c-69c2-404d-86da-d7821f5e54f1" providerId="ADAL" clId="{0EEE1456-23DC-4833-A8CD-D93AD199941B}" dt="2023-09-11T12:44:32.890" v="254" actId="255"/>
      <pc:docMkLst>
        <pc:docMk/>
      </pc:docMkLst>
      <pc:sldChg chg="addSp delSp modSp mod">
        <pc:chgData name="Teodora Štefković" userId="a25b1d1c-69c2-404d-86da-d7821f5e54f1" providerId="ADAL" clId="{0EEE1456-23DC-4833-A8CD-D93AD199941B}" dt="2023-09-11T12:44:32.890" v="254" actId="255"/>
        <pc:sldMkLst>
          <pc:docMk/>
          <pc:sldMk cId="3408986522" sldId="256"/>
        </pc:sldMkLst>
        <pc:spChg chg="mod">
          <ac:chgData name="Teodora Štefković" userId="a25b1d1c-69c2-404d-86da-d7821f5e54f1" providerId="ADAL" clId="{0EEE1456-23DC-4833-A8CD-D93AD199941B}" dt="2023-09-11T12:27:37.258" v="134" actId="13926"/>
          <ac:spMkLst>
            <pc:docMk/>
            <pc:sldMk cId="3408986522" sldId="256"/>
            <ac:spMk id="3" creationId="{00000000-0000-0000-0000-000000000000}"/>
          </ac:spMkLst>
        </pc:spChg>
        <pc:graphicFrameChg chg="add del mod ord modGraphic">
          <ac:chgData name="Teodora Štefković" userId="a25b1d1c-69c2-404d-86da-d7821f5e54f1" providerId="ADAL" clId="{0EEE1456-23DC-4833-A8CD-D93AD199941B}" dt="2023-09-11T12:32:13.454" v="160" actId="21"/>
          <ac:graphicFrameMkLst>
            <pc:docMk/>
            <pc:sldMk cId="3408986522" sldId="256"/>
            <ac:graphicFrameMk id="5" creationId="{51A59E82-3572-91D7-86B0-6C3C8FE4B2B8}"/>
          </ac:graphicFrameMkLst>
        </pc:graphicFrameChg>
        <pc:graphicFrameChg chg="add mod modGraphic">
          <ac:chgData name="Teodora Štefković" userId="a25b1d1c-69c2-404d-86da-d7821f5e54f1" providerId="ADAL" clId="{0EEE1456-23DC-4833-A8CD-D93AD199941B}" dt="2023-09-11T12:44:32.890" v="254" actId="255"/>
          <ac:graphicFrameMkLst>
            <pc:docMk/>
            <pc:sldMk cId="3408986522" sldId="256"/>
            <ac:graphicFrameMk id="6" creationId="{DC2D4098-2B51-290D-5D8C-DE3DD1181722}"/>
          </ac:graphicFrameMkLst>
        </pc:graphicFrameChg>
      </pc:sldChg>
    </pc:docChg>
  </pc:docChgLst>
  <pc:docChgLst>
    <pc:chgData name="Gordana Dragičević" userId="ad55f749-7ea9-4d8b-b0a8-dbcfc922c35f" providerId="ADAL" clId="{197B7321-F7F5-4C16-9297-0F9BE2AF3610}"/>
    <pc:docChg chg="modSld">
      <pc:chgData name="Gordana Dragičević" userId="ad55f749-7ea9-4d8b-b0a8-dbcfc922c35f" providerId="ADAL" clId="{197B7321-F7F5-4C16-9297-0F9BE2AF3610}" dt="2023-09-06T05:44:11.274" v="1" actId="5793"/>
      <pc:docMkLst>
        <pc:docMk/>
      </pc:docMkLst>
      <pc:sldChg chg="modSp mod">
        <pc:chgData name="Gordana Dragičević" userId="ad55f749-7ea9-4d8b-b0a8-dbcfc922c35f" providerId="ADAL" clId="{197B7321-F7F5-4C16-9297-0F9BE2AF3610}" dt="2023-09-06T05:44:11.274" v="1" actId="5793"/>
        <pc:sldMkLst>
          <pc:docMk/>
          <pc:sldMk cId="1078643901" sldId="293"/>
        </pc:sldMkLst>
        <pc:spChg chg="mod">
          <ac:chgData name="Gordana Dragičević" userId="ad55f749-7ea9-4d8b-b0a8-dbcfc922c35f" providerId="ADAL" clId="{197B7321-F7F5-4C16-9297-0F9BE2AF3610}" dt="2023-09-06T05:44:11.274" v="1" actId="5793"/>
          <ac:spMkLst>
            <pc:docMk/>
            <pc:sldMk cId="1078643901" sldId="29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3C710-A2E2-435D-8DE6-6CE85CF8DC96}" type="datetimeFigureOut">
              <a:rPr lang="hr-HR" smtClean="0"/>
              <a:t>14.9.2023.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98F99-5149-4DB8-9A51-19D9BE6C86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8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51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643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76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93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003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893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4217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175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31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559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4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44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1845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540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702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072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12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620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2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17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98F99-5149-4DB8-9A51-19D9BE6C869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78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229" y="2519680"/>
            <a:ext cx="10945707" cy="188436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4"/>
            <a:ext cx="10945707" cy="102414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88185" y="5983817"/>
            <a:ext cx="142917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B913FDD-C7CA-4552-8999-53C1CDF41990}" type="datetime1">
              <a:rPr lang="hr-HR" smtClean="0"/>
              <a:t>14.9.2023.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2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terijalna depriv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CC7-44B1-4113-A2FD-70F05BFADBA8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9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e inova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1A71-60B1-46A8-BF32-810FD9F6E7FA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4286"/>
            <a:ext cx="968435" cy="96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B23C-B6B1-41BF-B14F-908E5DA2843A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236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9682-63BA-4C45-9293-436AB8AC2FDD}" type="datetime1">
              <a:rPr lang="hr-HR" smtClean="0"/>
              <a:t>14.9.2023.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63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251A-1D84-4F1B-9AD3-C2ADBC1178F3}" type="datetime1">
              <a:rPr lang="hr-HR" smtClean="0"/>
              <a:t>14.9.2023.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370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1DF3-64C7-4C45-82C1-055CB91ACC8F}" type="datetime1">
              <a:rPr lang="hr-HR" smtClean="0"/>
              <a:t>14.9.2023.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286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A8C1-AA41-4700-ABB3-CD45476A0F5A}" type="datetime1">
              <a:rPr lang="hr-HR" smtClean="0"/>
              <a:t>14.9.2023.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38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F7CBD-33D1-4361-B5B0-F76C370C37E5}" type="datetime1">
              <a:rPr lang="hr-HR" smtClean="0"/>
              <a:t>14.9.2023.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1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83EB-8E17-4198-AAD0-DB9B2D1EF076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96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2851572"/>
            <a:ext cx="10966027" cy="197447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733" y="4984376"/>
            <a:ext cx="10966027" cy="11052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24AE4C-BD12-41AD-88FB-BD021176A34E}" type="datetime1">
              <a:rPr lang="hr-HR" smtClean="0"/>
              <a:t>14.9.2023.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26" y="6197283"/>
            <a:ext cx="1724921" cy="452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6190851"/>
            <a:ext cx="1220672" cy="4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žište r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E2E2B-7AD9-4981-B68D-632E12D36BB0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pošljavanje mlad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B801-2B9C-4A6C-9457-FF26A9806256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498"/>
            <a:ext cx="969223" cy="9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razo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rgbClr val="008C5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rgbClr val="008C54"/>
              </a:buClr>
              <a:defRPr/>
            </a:lvl1pPr>
            <a:lvl2pPr>
              <a:buClr>
                <a:srgbClr val="008C54"/>
              </a:buClr>
              <a:defRPr/>
            </a:lvl2pPr>
            <a:lvl3pPr>
              <a:buClr>
                <a:srgbClr val="008C54"/>
              </a:buClr>
              <a:defRPr/>
            </a:lvl3pPr>
            <a:lvl4pPr>
              <a:buClr>
                <a:srgbClr val="008C54"/>
              </a:buClr>
              <a:defRPr/>
            </a:lvl4pPr>
            <a:lvl5pPr>
              <a:buClr>
                <a:srgbClr val="008C5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1238-EE48-4972-BDB3-D5BD03AB4BE3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8" y="473892"/>
            <a:ext cx="969223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jalno uključi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EADB-5209-48FF-ADA5-B299110B2852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5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dravs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B323-6F92-4EAA-9823-6A13C4A08A73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ječje siromašt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13255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90688"/>
            <a:ext cx="9665545" cy="3741525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91AA-67BE-4A43-9233-137CCC9C9383}" type="datetime1">
              <a:rPr lang="hr-HR" smtClean="0"/>
              <a:t>14.9.2023.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Naslov prezentacije preporučene duljine do dva retka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102" y="473892"/>
            <a:ext cx="968435" cy="9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1097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147" y="1690688"/>
            <a:ext cx="10979573" cy="374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5747" y="6247975"/>
            <a:ext cx="1293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1AEB22-5E0A-4D05-9555-AD1C3CAF0554}" type="datetime1">
              <a:rPr lang="hr-HR" smtClean="0"/>
              <a:t>14.9.2023.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18865" y="6247976"/>
            <a:ext cx="5236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hr-HR"/>
              <a:t>Naslov prezentacije preporučene duljine do dva retka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1789" y="6247976"/>
            <a:ext cx="578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BE7A75EC-5D77-419F-9641-2226494547C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78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8" r:id="rId12"/>
    <p:sldLayoutId id="2147483652" r:id="rId13"/>
    <p:sldLayoutId id="2147483653" r:id="rId14"/>
    <p:sldLayoutId id="2147483654" r:id="rId15"/>
    <p:sldLayoutId id="2147483655" r:id="rId16"/>
    <p:sldLayoutId id="214748365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sf.hr/esfplu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„Zaželi – prevencija institucionalizacije”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867" y="4489343"/>
            <a:ext cx="10945707" cy="1620900"/>
          </a:xfrm>
        </p:spPr>
        <p:txBody>
          <a:bodyPr>
            <a:noAutofit/>
          </a:bodyPr>
          <a:lstStyle/>
          <a:p>
            <a:pPr algn="ctr"/>
            <a:r>
              <a:rPr lang="hr-HR" dirty="0"/>
              <a:t>Informativna radionica</a:t>
            </a:r>
          </a:p>
          <a:p>
            <a:pPr algn="ctr"/>
            <a:r>
              <a:rPr lang="hr-HR" sz="2200" dirty="0"/>
              <a:t>Ministarstvo rada, mirovinskoga sustava, obitelji i socijalne politike</a:t>
            </a:r>
          </a:p>
          <a:p>
            <a:pPr algn="ctr"/>
            <a:r>
              <a:rPr lang="pl-PL" sz="2200" dirty="0"/>
              <a:t> </a:t>
            </a:r>
          </a:p>
          <a:p>
            <a:pPr algn="ctr"/>
            <a:endParaRPr lang="pl-PL" sz="2200" dirty="0"/>
          </a:p>
          <a:p>
            <a:pPr algn="ctr"/>
            <a:endParaRPr lang="pl-PL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" y="638853"/>
            <a:ext cx="3779520" cy="672954"/>
          </a:xfrm>
          <a:prstGeom prst="rect">
            <a:avLst/>
          </a:prstGeom>
        </p:spPr>
      </p:pic>
      <p:graphicFrame>
        <p:nvGraphicFramePr>
          <p:cNvPr id="6" name="Tablica 6">
            <a:extLst>
              <a:ext uri="{FF2B5EF4-FFF2-40B4-BE49-F238E27FC236}">
                <a16:creationId xmlns:a16="http://schemas.microsoft.com/office/drawing/2014/main" id="{DC2D4098-2B51-290D-5D8C-DE3DD1181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109634"/>
              </p:ext>
            </p:extLst>
          </p:nvPr>
        </p:nvGraphicFramePr>
        <p:xfrm>
          <a:off x="2862628" y="5409486"/>
          <a:ext cx="6025004" cy="79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51">
                  <a:extLst>
                    <a:ext uri="{9D8B030D-6E8A-4147-A177-3AD203B41FA5}">
                      <a16:colId xmlns:a16="http://schemas.microsoft.com/office/drawing/2014/main" val="425336248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809644286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311068703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2319369896"/>
                    </a:ext>
                  </a:extLst>
                </a:gridCol>
              </a:tblGrid>
              <a:tr h="666569"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Zagreb, 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6. rujna 2023.</a:t>
                      </a:r>
                      <a:endParaRPr lang="hr-HR" sz="16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sz="1600" b="0" dirty="0"/>
                    </a:p>
                  </a:txBody>
                  <a:tcPr marL="67780" marR="67780" marT="33891" marB="338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Rijeka, 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7. rujna 2023. </a:t>
                      </a:r>
                      <a:endParaRPr lang="hr-HR" sz="16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sz="1600" b="0" dirty="0"/>
                    </a:p>
                  </a:txBody>
                  <a:tcPr marL="67780" marR="67780" marT="33891" marB="338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Zadar, 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8. rujna 2023. </a:t>
                      </a:r>
                      <a:endParaRPr lang="hr-HR" sz="16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sz="1600" b="0" dirty="0"/>
                    </a:p>
                  </a:txBody>
                  <a:tcPr marL="67780" marR="67780" marT="33891" marB="338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Osijek, </a:t>
                      </a:r>
                    </a:p>
                    <a:p>
                      <a:pPr algn="ctr"/>
                      <a:r>
                        <a:rPr lang="pl-PL" sz="1600" b="0" dirty="0">
                          <a:solidFill>
                            <a:schemeClr val="bg1"/>
                          </a:solidFill>
                        </a:rPr>
                        <a:t>11. rujna 2023.</a:t>
                      </a:r>
                      <a:endParaRPr lang="hr-HR" sz="16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hr-HR" sz="1600" b="0" dirty="0"/>
                    </a:p>
                  </a:txBody>
                  <a:tcPr marL="67780" marR="67780" marT="33891" marB="338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36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8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2EC193-2FD6-3374-EEDD-62F514AD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879059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JAVNI POZIV ZA ISKAZ INTERESA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F7C0BE-A4B7-0F56-048B-7B203D813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1244183"/>
            <a:ext cx="10454584" cy="4512039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Prijavitelj i partneri </a:t>
            </a:r>
            <a:r>
              <a:rPr lang="hr-HR" b="1" dirty="0"/>
              <a:t>su obvezni na svojim mrežnim stranicama (ukoliko ista postoji) </a:t>
            </a:r>
            <a:r>
              <a:rPr lang="hr-HR" dirty="0"/>
              <a:t>objaviti javni poziv za iskaz interesa  radi  informiranja zainteresiranih sudionika za uključivanje u projektne aktivnosti. </a:t>
            </a:r>
          </a:p>
          <a:p>
            <a:r>
              <a:rPr lang="hr-HR" dirty="0"/>
              <a:t>Sudionike će se informirati o javnom pozivu za iskaz interesa odnosno o mogućnostima sudjelovanja u projektu najmanje preko sljedećih komunikacijskih kanala: </a:t>
            </a:r>
          </a:p>
          <a:p>
            <a:pPr marL="0" indent="0">
              <a:buNone/>
            </a:pPr>
            <a:r>
              <a:rPr lang="hr-HR" dirty="0"/>
              <a:t>	• </a:t>
            </a:r>
            <a:r>
              <a:rPr lang="hr-HR" b="1" dirty="0"/>
              <a:t>putem radija </a:t>
            </a:r>
            <a:r>
              <a:rPr lang="hr-HR" dirty="0"/>
              <a:t>ili</a:t>
            </a:r>
          </a:p>
          <a:p>
            <a:pPr marL="0" indent="0">
              <a:buNone/>
            </a:pPr>
            <a:r>
              <a:rPr lang="hr-HR" dirty="0"/>
              <a:t>	• </a:t>
            </a:r>
            <a:r>
              <a:rPr lang="hr-HR" b="1" dirty="0"/>
              <a:t>putem tiskanog letka </a:t>
            </a:r>
            <a:r>
              <a:rPr lang="hr-HR" dirty="0"/>
              <a:t>koji će se distribuirati na mjestima poput domova 	  </a:t>
            </a:r>
          </a:p>
          <a:p>
            <a:pPr marL="0" indent="0">
              <a:buNone/>
            </a:pPr>
            <a:r>
              <a:rPr lang="hr-HR" dirty="0"/>
              <a:t>                 zdravlja, područnih ureda Hrvatskog zavoda za socijalni rad.   </a:t>
            </a:r>
          </a:p>
          <a:p>
            <a:r>
              <a:rPr lang="hr-HR" dirty="0"/>
              <a:t>Prijavitelj/partner mora </a:t>
            </a:r>
            <a:r>
              <a:rPr lang="hr-HR" b="1" dirty="0"/>
              <a:t>uz Zahtjev za nadoknadom sredstava dostaviti dokaz </a:t>
            </a:r>
            <a:r>
              <a:rPr lang="hr-HR" dirty="0"/>
              <a:t>o objavi javnog poziva na mrežnim stranicama (poveznica), putem radija (snimka reklamnog spota ili radijske emisije) ili putem distribuiranih letaka (fotografije) kao i dokumentaciju iz koje je vidljivo da su se pripadnici ciljne skupine prijavili temeljem javnog poziva (npr. prijavni obrazac za sudjelovanje u projektu).</a:t>
            </a: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8FA3590-E0D3-C8C7-5D70-982301FA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59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7C441-8813-D8F1-34D0-DA6A7440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SPECIFIČNI CILJ POZIVA S CILJNIM SKUPINAMA I POKAZATELJIMA (I)</a:t>
            </a:r>
          </a:p>
        </p:txBody>
      </p:sp>
      <p:graphicFrame>
        <p:nvGraphicFramePr>
          <p:cNvPr id="14" name="Rezervirano mjesto sadržaja 13">
            <a:extLst>
              <a:ext uri="{FF2B5EF4-FFF2-40B4-BE49-F238E27FC236}">
                <a16:creationId xmlns:a16="http://schemas.microsoft.com/office/drawing/2014/main" id="{C3339428-9695-B728-CAFE-8E91F4A1E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453402"/>
              </p:ext>
            </p:extLst>
          </p:nvPr>
        </p:nvGraphicFramePr>
        <p:xfrm>
          <a:off x="623147" y="1881873"/>
          <a:ext cx="10222062" cy="345716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913110">
                  <a:extLst>
                    <a:ext uri="{9D8B030D-6E8A-4147-A177-3AD203B41FA5}">
                      <a16:colId xmlns:a16="http://schemas.microsoft.com/office/drawing/2014/main" val="3894464410"/>
                    </a:ext>
                  </a:extLst>
                </a:gridCol>
                <a:gridCol w="8308952">
                  <a:extLst>
                    <a:ext uri="{9D8B030D-6E8A-4147-A177-3AD203B41FA5}">
                      <a16:colId xmlns:a16="http://schemas.microsoft.com/office/drawing/2014/main" val="4023280745"/>
                    </a:ext>
                  </a:extLst>
                </a:gridCol>
              </a:tblGrid>
              <a:tr h="86872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Specifični cilj: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Pružanje usluge potpore i podrške u svakodnevnom životu starijim osobama i osobama s invaliditetom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707" marR="26707" marT="27943" marB="27943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338150"/>
                  </a:ext>
                </a:extLst>
              </a:tr>
              <a:tr h="1135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Ciljne skupine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707" marR="26707" marT="27943" marB="27943"/>
                </a:tc>
                <a:tc>
                  <a:txBody>
                    <a:bodyPr/>
                    <a:lstStyle/>
                    <a:p>
                      <a:pPr marL="365125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000" b="0" u="none" dirty="0">
                          <a:effectLst/>
                        </a:rPr>
                        <a:t>Osobe starije od 65 godina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r-HR" sz="2000" b="0" u="none" dirty="0">
                          <a:effectLst/>
                        </a:rPr>
                        <a:t>Odrasle osobe s invaliditetom</a:t>
                      </a:r>
                    </a:p>
                  </a:txBody>
                  <a:tcPr marL="26707" marR="26707" marT="27943" marB="27943"/>
                </a:tc>
                <a:extLst>
                  <a:ext uri="{0D108BD9-81ED-4DB2-BD59-A6C34878D82A}">
                    <a16:rowId xmlns:a16="http://schemas.microsoft.com/office/drawing/2014/main" val="2135554082"/>
                  </a:ext>
                </a:extLst>
              </a:tr>
              <a:tr h="1107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Pokazatelji Specifičnog cilja 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707" marR="26707" marT="27943" marB="27943"/>
                </a:tc>
                <a:tc>
                  <a:txBody>
                    <a:bodyPr/>
                    <a:lstStyle/>
                    <a:p>
                      <a:pPr marL="228600" indent="-2101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4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</a:endParaRPr>
                    </a:p>
                    <a:p>
                      <a:pPr marL="228600" indent="-21018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Broj osoba kojima je pružena usluga potpore i podrške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26707" marR="26707" marT="27943" marB="27943"/>
                </a:tc>
                <a:extLst>
                  <a:ext uri="{0D108BD9-81ED-4DB2-BD59-A6C34878D82A}">
                    <a16:rowId xmlns:a16="http://schemas.microsoft.com/office/drawing/2014/main" val="1013993355"/>
                  </a:ext>
                </a:extLst>
              </a:tr>
            </a:tbl>
          </a:graphicData>
        </a:graphic>
      </p:graphicFrame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AB1405B-403F-A84E-067E-C187D303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11</a:t>
            </a:fld>
            <a:endParaRPr lang="hr-HR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2278A12B-060C-0A2A-7B8B-898CC192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2" y="556310"/>
            <a:ext cx="31601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9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7C441-8813-D8F1-34D0-DA6A7440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SPECIFIČNI CILJ POZIVA S CILJNIM SKUPINAMA I POKAZATELJIMA (II)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AB1405B-403F-A84E-067E-C187D303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12</a:t>
            </a:fld>
            <a:endParaRPr lang="hr-HR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2278A12B-060C-0A2A-7B8B-898CC192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2" y="556310"/>
            <a:ext cx="31601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AEBAD04D-4A28-9FEA-85B9-AB1500E5A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15134"/>
              </p:ext>
            </p:extLst>
          </p:nvPr>
        </p:nvGraphicFramePr>
        <p:xfrm>
          <a:off x="625288" y="1881873"/>
          <a:ext cx="8216501" cy="348912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80610">
                  <a:extLst>
                    <a:ext uri="{9D8B030D-6E8A-4147-A177-3AD203B41FA5}">
                      <a16:colId xmlns:a16="http://schemas.microsoft.com/office/drawing/2014/main" val="351744237"/>
                    </a:ext>
                  </a:extLst>
                </a:gridCol>
                <a:gridCol w="6035891">
                  <a:extLst>
                    <a:ext uri="{9D8B030D-6E8A-4147-A177-3AD203B41FA5}">
                      <a16:colId xmlns:a16="http://schemas.microsoft.com/office/drawing/2014/main" val="2501811542"/>
                    </a:ext>
                  </a:extLst>
                </a:gridCol>
              </a:tblGrid>
              <a:tr h="7657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Pokazatelj Specifičnog cilja: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>
                          <a:effectLst/>
                        </a:rPr>
                        <a:t>Broj osoba kojima je pružena usluga potpore i podrške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20368"/>
                  </a:ext>
                </a:extLst>
              </a:tr>
              <a:tr h="970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Opis pokazatelja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Osobe kojima je kroz projekt pružena usluga potpore i podrške u 1 mjesecu te su potvrdili da su primili 1 paket kućanskih i osnovnih higijenskih potrepština. </a:t>
                      </a:r>
                      <a:endParaRPr lang="hr-HR" sz="18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201929"/>
                  </a:ext>
                </a:extLst>
              </a:tr>
              <a:tr h="645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Primjena pokazatelja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OBAVEZNA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2992985"/>
                  </a:ext>
                </a:extLst>
              </a:tr>
              <a:tr h="977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000" dirty="0">
                          <a:effectLst/>
                        </a:rPr>
                        <a:t>Propisana minimalna vrijednost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36 osoba </a:t>
                      </a:r>
                      <a:endParaRPr lang="hr-HR" sz="1800" dirty="0">
                        <a:effectLst/>
                        <a:latin typeface="+mn-lt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5968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51BFE76-18F8-C7F0-13F7-A3E7A51B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109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3CE2CF4-3243-E5EE-A9CF-76E07219AB50}"/>
              </a:ext>
            </a:extLst>
          </p:cNvPr>
          <p:cNvSpPr txBox="1"/>
          <p:nvPr/>
        </p:nvSpPr>
        <p:spPr>
          <a:xfrm>
            <a:off x="9420013" y="1979832"/>
            <a:ext cx="1838261" cy="3293209"/>
          </a:xfrm>
          <a:prstGeom prst="rect">
            <a:avLst/>
          </a:prstGeom>
          <a:noFill/>
          <a:ln>
            <a:solidFill>
              <a:srgbClr val="DC24A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hr-HR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Neće se smatrati prihvatljivima za financiranje projektni prijedlozi za koje nije odabran pokazatelj čija je primjena obvezna i/ili za koji nije navedena predviđena propisana minimalna ciljana vrijednost. 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38400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896116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PRIHVATLJIVA AKTIVNOST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6" y="1261242"/>
            <a:ext cx="10018578" cy="4448442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hr-HR" sz="2000" b="1" u="sng" dirty="0">
                <a:solidFill>
                  <a:schemeClr val="accent4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Pružanje usluge potpore i podrške uz nabavu i podjelu paketa potrepština, koja obvezno uključuje: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solidFill>
                  <a:schemeClr val="accent4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Zapošljavanje pružatelja usluga za najmanje 6 pripadnika ciljne skupine</a:t>
            </a:r>
            <a:r>
              <a:rPr lang="hr-HR" sz="1800" b="1" dirty="0">
                <a:ea typeface="Yu Mincho" panose="02020400000000000000" pitchFamily="18" charset="-128"/>
                <a:cs typeface="Arial" panose="020B0604020202020204" pitchFamily="34" charset="0"/>
              </a:rPr>
              <a:t> za: 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hr-HR" sz="1800" b="1" dirty="0">
                <a:ea typeface="Yu Mincho" panose="02020400000000000000" pitchFamily="18" charset="-128"/>
                <a:cs typeface="Arial" panose="020B0604020202020204" pitchFamily="34" charset="0"/>
              </a:rPr>
              <a:t>organiziranje prehrane </a:t>
            </a:r>
            <a:r>
              <a:rPr lang="hr-HR" sz="1800" dirty="0">
                <a:ea typeface="Yu Mincho" panose="02020400000000000000" pitchFamily="18" charset="-128"/>
                <a:cs typeface="Arial" panose="020B0604020202020204" pitchFamily="34" charset="0"/>
              </a:rPr>
              <a:t>(pomoć u pripremi obroka, pomoć u nabavi hrane i dr.)</a:t>
            </a:r>
            <a:r>
              <a:rPr lang="hr-HR" sz="1800" b="1" dirty="0"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hr-HR" sz="1800" b="1" u="sng" dirty="0">
                <a:ea typeface="Yu Mincho" panose="02020400000000000000" pitchFamily="18" charset="-128"/>
                <a:cs typeface="Arial" panose="020B0604020202020204" pitchFamily="34" charset="0"/>
              </a:rPr>
              <a:t>i/ili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hr-HR" sz="1800" b="1" dirty="0">
                <a:ea typeface="Yu Mincho" panose="02020400000000000000" pitchFamily="18" charset="-128"/>
                <a:cs typeface="Arial" panose="020B0604020202020204" pitchFamily="34" charset="0"/>
              </a:rPr>
              <a:t>obavljanje kućanskih poslova</a:t>
            </a:r>
            <a:r>
              <a:rPr lang="hr-HR" sz="1800" dirty="0">
                <a:ea typeface="Yu Mincho" panose="02020400000000000000" pitchFamily="18" charset="-128"/>
                <a:cs typeface="Arial" panose="020B0604020202020204" pitchFamily="34" charset="0"/>
              </a:rPr>
              <a:t> (pranje posuđa, pospremanje stambenog prostora, donošenje vode, ogrjeva i slično, organiziranje pranja i glačanja rublja, nabava lijekova i drugih potrepština i dr.) </a:t>
            </a:r>
            <a:r>
              <a:rPr lang="hr-HR" sz="1800" b="1" u="sng" dirty="0">
                <a:ea typeface="Yu Mincho" panose="02020400000000000000" pitchFamily="18" charset="-128"/>
                <a:cs typeface="Arial" panose="020B0604020202020204" pitchFamily="34" charset="0"/>
              </a:rPr>
              <a:t>i/ili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lphaLcPeriod"/>
            </a:pPr>
            <a:r>
              <a:rPr lang="hr-HR" sz="1800" b="1" dirty="0">
                <a:ea typeface="Yu Mincho" panose="02020400000000000000" pitchFamily="18" charset="-128"/>
                <a:cs typeface="Arial" panose="020B0604020202020204" pitchFamily="34" charset="0"/>
              </a:rPr>
              <a:t>održavanje osobne higijene</a:t>
            </a:r>
            <a:r>
              <a:rPr lang="hr-HR" sz="1800" dirty="0">
                <a:ea typeface="Yu Mincho" panose="02020400000000000000" pitchFamily="18" charset="-128"/>
                <a:cs typeface="Arial" panose="020B0604020202020204" pitchFamily="34" charset="0"/>
              </a:rPr>
              <a:t> (pomoć u oblačenju i svlačenju, u kupanju i obavljanju drugih higijenskih potreba i dr.) </a:t>
            </a:r>
            <a:r>
              <a:rPr lang="hr-HR" sz="1800" b="1" u="sng" dirty="0">
                <a:ea typeface="Yu Mincho" panose="02020400000000000000" pitchFamily="18" charset="-128"/>
                <a:cs typeface="Arial" panose="020B0604020202020204" pitchFamily="34" charset="0"/>
              </a:rPr>
              <a:t>i/ili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+mj-lt"/>
              <a:buAutoNum type="alphaLcPeriod"/>
            </a:pPr>
            <a:r>
              <a:rPr lang="hr-HR" sz="1800" b="1" dirty="0">
                <a:ea typeface="Yu Mincho" panose="02020400000000000000" pitchFamily="18" charset="-128"/>
                <a:cs typeface="Arial" panose="020B0604020202020204" pitchFamily="34" charset="0"/>
              </a:rPr>
              <a:t>zadovoljavanje drugih svakodnevnih potreba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800" b="1" dirty="0">
                <a:solidFill>
                  <a:schemeClr val="accent4"/>
                </a:solidFill>
                <a:ea typeface="Yu Mincho" panose="02020400000000000000" pitchFamily="18" charset="-128"/>
                <a:cs typeface="Arial" panose="020B0604020202020204" pitchFamily="34" charset="0"/>
              </a:rPr>
              <a:t>Praćenje i kontrola izvršenih usluga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178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921415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PRIHVATLJIVA AKTIVNOST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286540"/>
            <a:ext cx="10073206" cy="4145673"/>
          </a:xfrm>
        </p:spPr>
        <p:txBody>
          <a:bodyPr>
            <a:normAutofit fontScale="55000" lnSpcReduction="2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600" b="1" dirty="0">
                <a:solidFill>
                  <a:schemeClr val="accent4"/>
                </a:solidFill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Nabava i podjela paketa kućanskih i osnovnih higijenskih potrepština koji mora sadržavati </a:t>
            </a:r>
            <a:r>
              <a:rPr lang="pl-PL" sz="2600" b="1" u="sng" dirty="0">
                <a:solidFill>
                  <a:schemeClr val="accent4"/>
                </a:solidFill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najmanje 5 od sljedećih proizvoda</a:t>
            </a:r>
            <a:r>
              <a:rPr lang="hr-HR" sz="2600" b="1" u="sng" dirty="0">
                <a:solidFill>
                  <a:schemeClr val="accent4"/>
                </a:solidFill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1x sredstvo za pranje posuđa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1x prašak za pranje rublja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1x paket toaletnog papira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1x paket papirnatih ručnika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1x sredstvo za pranje ruku - tekući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1x zubna pasta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1x sredstvo za tuširanje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a typeface="Yu Mincho" panose="02020400000000000000" pitchFamily="18" charset="-128"/>
                <a:cs typeface="Times New Roman" panose="02020603050405020304" pitchFamily="18" charset="0"/>
              </a:rPr>
              <a:t>1x sredstvo za pranje kose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2600" dirty="0">
                <a:ea typeface="Yu Mincho" panose="02020400000000000000" pitchFamily="18" charset="-128"/>
                <a:cs typeface="Times New Roman" panose="02020603050405020304" pitchFamily="18" charset="0"/>
              </a:rPr>
              <a:t>1x univerzalno sredstvo za čišćenje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hr-HR" sz="2600" dirty="0"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pl-PL" sz="2600" b="1" dirty="0">
                <a:solidFill>
                  <a:schemeClr val="accent4"/>
                </a:solidFill>
              </a:rPr>
              <a:t>Komunikacija i vidljivost  </a:t>
            </a:r>
          </a:p>
          <a:p>
            <a:r>
              <a:rPr lang="pl-PL" sz="2600" b="1" dirty="0">
                <a:solidFill>
                  <a:schemeClr val="accent4"/>
                </a:solidFill>
              </a:rPr>
              <a:t>Upravljanje projektom i administracija </a:t>
            </a:r>
            <a:endParaRPr lang="hr-HR" sz="2600" dirty="0">
              <a:solidFill>
                <a:schemeClr val="accent4"/>
              </a:solidFill>
              <a:effectLst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105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hr-H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21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7C441-8813-D8F1-34D0-DA6A74406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102774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MJERLJIVI ISHODI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AB1405B-403F-A84E-067E-C187D303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15</a:t>
            </a:fld>
            <a:endParaRPr lang="hr-HR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2278A12B-060C-0A2A-7B8B-898CC192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2" y="556310"/>
            <a:ext cx="31601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r-HR" altLang="sr-Latn-R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AEBAD04D-4A28-9FEA-85B9-AB1500E5A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29307"/>
              </p:ext>
            </p:extLst>
          </p:nvPr>
        </p:nvGraphicFramePr>
        <p:xfrm>
          <a:off x="623147" y="1392866"/>
          <a:ext cx="9063113" cy="435244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405295">
                  <a:extLst>
                    <a:ext uri="{9D8B030D-6E8A-4147-A177-3AD203B41FA5}">
                      <a16:colId xmlns:a16="http://schemas.microsoft.com/office/drawing/2014/main" val="351744237"/>
                    </a:ext>
                  </a:extLst>
                </a:gridCol>
                <a:gridCol w="6657818">
                  <a:extLst>
                    <a:ext uri="{9D8B030D-6E8A-4147-A177-3AD203B41FA5}">
                      <a16:colId xmlns:a16="http://schemas.microsoft.com/office/drawing/2014/main" val="2501811542"/>
                    </a:ext>
                  </a:extLst>
                </a:gridCol>
              </a:tblGrid>
              <a:tr h="12663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</a:rPr>
                        <a:t>Naziv Mjerljivog ishoda: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effectLst/>
                        </a:rPr>
                        <a:t>Pružene mjesečne usluge potpore i podrške za najmanje 6 pripadnika ciljne skupine s pripadajućim paketom kućanskih i osnovnih higijenskih potrepština kroz projekt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220368"/>
                  </a:ext>
                </a:extLst>
              </a:tr>
              <a:tr h="1901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ishoda i poveznica s aktivnosti </a:t>
                      </a: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r-H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okviru projekta svaki pružatelj usluge (osoba koja pruža uslugu) pruža uslugu potpore i podrške za najmanje 6 pripadnika ciljne skupine mjesečno.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Pružena mjesečna usluga potpore i podrške podrazumijeva i dodjelu 1 paketa kućanskih i osnovnih higijenskih potrepština pripadniku ciljne skupine.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r-H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Mjerljivi ishod je jednak umnošku broja pružatelja usluge (osoba koje pružaju usluge potpore i podrške za najmanje 6 pripadnika ciljne skupine mjesečno) i broja mjeseci u kojima se planira pružiti usluga potpore i podrške. </a:t>
                      </a:r>
                    </a:p>
                    <a:p>
                      <a:endParaRPr lang="hr-HR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Napomena: broj mjeseci pružanja usluge nije jednak broju mjeseci trajanja projekta. </a:t>
                      </a:r>
                      <a:r>
                        <a:rPr lang="hr-HR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2201929"/>
                  </a:ext>
                </a:extLst>
              </a:tr>
              <a:tr h="739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</a:rPr>
                        <a:t>Propisana minimalna vrijednost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r-HR" sz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</a:rPr>
                        <a:t>168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55968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51BFE76-18F8-C7F0-13F7-A3E7A51B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109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190187D-AE9E-1241-A755-C725898ACF04}"/>
              </a:ext>
            </a:extLst>
          </p:cNvPr>
          <p:cNvSpPr txBox="1"/>
          <p:nvPr/>
        </p:nvSpPr>
        <p:spPr>
          <a:xfrm>
            <a:off x="9888279" y="1690688"/>
            <a:ext cx="1680574" cy="3280793"/>
          </a:xfrm>
          <a:prstGeom prst="rect">
            <a:avLst/>
          </a:prstGeom>
          <a:noFill/>
          <a:ln w="12700">
            <a:solidFill>
              <a:srgbClr val="DC24A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hr-HR" sz="16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Prijavitelj na razini projektnog prijedloga treba obrazložiti doprinos mjerljivom ishodu te njihove konkretne ciljane vrijednosti navesti u Prijavnom obrascu gdje je primjenjivo. </a:t>
            </a:r>
          </a:p>
        </p:txBody>
      </p:sp>
    </p:spTree>
    <p:extLst>
      <p:ext uri="{BB962C8B-B14F-4D97-AF65-F5344CB8AC3E}">
        <p14:creationId xmlns:p14="http://schemas.microsoft.com/office/powerpoint/2010/main" val="152987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910781"/>
          </a:xfrm>
        </p:spPr>
        <p:txBody>
          <a:bodyPr/>
          <a:lstStyle/>
          <a:p>
            <a:pPr algn="ctr"/>
            <a:r>
              <a:rPr lang="hr-HR" sz="3600" dirty="0"/>
              <a:t>PRIHVATLJIVI </a:t>
            </a:r>
            <a:r>
              <a:rPr lang="hr-HR" sz="3600" u="sng" dirty="0"/>
              <a:t>PRIJAVITELJI</a:t>
            </a:r>
            <a:r>
              <a:rPr lang="hr-HR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456660"/>
            <a:ext cx="10100271" cy="3975553"/>
          </a:xfrm>
        </p:spPr>
        <p:txBody>
          <a:bodyPr>
            <a:normAutofit/>
          </a:bodyPr>
          <a:lstStyle/>
          <a:p>
            <a:pPr algn="just"/>
            <a:r>
              <a:rPr lang="hr-HR" sz="2600" b="1" dirty="0"/>
              <a:t>Prijavitelj</a:t>
            </a:r>
            <a:r>
              <a:rPr lang="hr-HR" sz="2600" dirty="0"/>
              <a:t> </a:t>
            </a:r>
            <a:r>
              <a:rPr lang="hr-HR" sz="2600" b="1" dirty="0"/>
              <a:t>mora biti </a:t>
            </a:r>
            <a:r>
              <a:rPr lang="hr-HR" sz="2600" dirty="0"/>
              <a:t>jedan od sljedećih pravnih subjekata (i područja djelovanja): </a:t>
            </a:r>
          </a:p>
          <a:p>
            <a:pPr lvl="1" algn="just"/>
            <a:r>
              <a:rPr lang="hr-HR" sz="2600" dirty="0"/>
              <a:t>Jedinica lokalne i područne (regionalne) samouprave</a:t>
            </a:r>
          </a:p>
          <a:p>
            <a:pPr lvl="1" algn="just"/>
            <a:r>
              <a:rPr lang="hr-HR" sz="2600" dirty="0"/>
              <a:t>Neprofitna organizacija koja ima predviđeno djelovanje vezano uz obavljanje socijalne djelatnosti  </a:t>
            </a:r>
          </a:p>
          <a:p>
            <a:pPr lvl="1" algn="just"/>
            <a:r>
              <a:rPr lang="hr-HR" sz="2600" dirty="0"/>
              <a:t>Ustanova koja ima registriranu djelatnost pružanja usluga starijim osobama i/ili osobama s invaliditetom </a:t>
            </a:r>
          </a:p>
          <a:p>
            <a:pPr algn="just"/>
            <a:r>
              <a:rPr lang="hr-HR" sz="2600" dirty="0"/>
              <a:t>Prijavitelj može prijaviti i provoditi projekt samostalno ili u Partnerstvu.</a:t>
            </a:r>
          </a:p>
          <a:p>
            <a:pPr algn="just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690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974577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PRIHVATLJIVI </a:t>
            </a:r>
            <a:r>
              <a:rPr lang="hr-HR" sz="3600" u="sng" dirty="0"/>
              <a:t>PARTNERI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488558"/>
            <a:ext cx="10214186" cy="3943655"/>
          </a:xfrm>
        </p:spPr>
        <p:txBody>
          <a:bodyPr>
            <a:normAutofit/>
          </a:bodyPr>
          <a:lstStyle/>
          <a:p>
            <a:pPr algn="just"/>
            <a:r>
              <a:rPr lang="hr-HR" sz="2600" b="1" dirty="0"/>
              <a:t>Partner mora biti </a:t>
            </a:r>
            <a:r>
              <a:rPr lang="hr-HR" sz="2600" dirty="0"/>
              <a:t>jedan od sljedećih pravnih subjekata: </a:t>
            </a:r>
          </a:p>
          <a:p>
            <a:pPr lvl="1" algn="just"/>
            <a:r>
              <a:rPr lang="hr-HR" sz="2600" dirty="0"/>
              <a:t>Jedinica lokalne i područne (regionalne) samouprave</a:t>
            </a:r>
          </a:p>
          <a:p>
            <a:pPr lvl="1" algn="just"/>
            <a:r>
              <a:rPr lang="hr-HR" sz="2600" dirty="0"/>
              <a:t>Neprofitna organizacija koja ima predviđeno djelovanje vezano uz obavljanje socijalne djelatnosti  </a:t>
            </a:r>
          </a:p>
          <a:p>
            <a:pPr lvl="1" algn="just"/>
            <a:r>
              <a:rPr lang="hr-HR" sz="2600" dirty="0"/>
              <a:t>Ustanova koja ima registriranu djelatnost pružanja usluga starijim osobama i/ili osobama s invaliditetom  </a:t>
            </a:r>
          </a:p>
          <a:p>
            <a:pPr algn="just"/>
            <a:r>
              <a:rPr lang="hr-HR" sz="2600" dirty="0"/>
              <a:t>Uloga prijavitelja i partnera u provedbi mora biti jasno naznačena u projektnom prijedlogu.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0520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3DBF06-4F0D-6D6A-E5E3-926BD461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921415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UVJETI PRIHVATLJIVOSTI </a:t>
            </a:r>
            <a:r>
              <a:rPr lang="hr-HR" sz="3600" u="sng" dirty="0"/>
              <a:t>PRIJAVITELJA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03EC69-2937-4A05-25D6-06A2DA9C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1414130"/>
            <a:ext cx="10264986" cy="40180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A) PRIJAVITELJ u statusu neprofitne organizacije/ustanove </a:t>
            </a: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mora ispunjavati sljedeće zahtjeve (bez obzira je li u partnerstvu sa JLP(R)S):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1. </a:t>
            </a: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posjeduje financijski izvještaj za prethodnu fiskalnu godinu (2022.) koji za neprofitne organizacije mora biti dostupan u Registru neprofitnih organizacija. Ukoliko financijski izvještaj za 2022. godinu nije javno objavljen u Registru neprofitnih organizacija, isti se dostavlja u sklopu projektnog prijedloga. Za ustanove se financijski izvještaj dostavlja u sklopu projektnog prijedloga.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2. </a:t>
            </a: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ima zaposlenu najmanje 1 osobu sukladno financijskom izvještaju prijavitelja za prethodnu godinu (2022.)</a:t>
            </a:r>
          </a:p>
          <a:p>
            <a:pPr marL="4191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Napomena:  </a:t>
            </a:r>
            <a:r>
              <a:rPr lang="hr-HR" sz="1800" b="1" dirty="0">
                <a:solidFill>
                  <a:schemeClr val="accent4"/>
                </a:solidFill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j</a:t>
            </a:r>
            <a:r>
              <a:rPr lang="hr-HR" sz="18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edinice lokalne i područne (regionalne) samouprave </a:t>
            </a:r>
            <a:r>
              <a:rPr lang="hr-HR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u ulozi prijavitelja nisu dužne dokazivati financijske i administrativne kapacitete navedene u točkama A) 1. i 2. Slijedom navedenog, za projektne prijedloge u kojima su prijavitelji jedinice lokalne i/ili područne (regionalne) samouprave uvjet financijskih i administrativnih kapaciteta je zadovoljen.</a:t>
            </a: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0269895-65A0-C3BF-28E1-D39496B0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89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3DBF06-4F0D-6D6A-E5E3-926BD461E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365125"/>
            <a:ext cx="10111562" cy="921415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UVJETI PRIHVATLJIVOSTI </a:t>
            </a:r>
            <a:r>
              <a:rPr lang="hr-HR" sz="4000" u="sng" dirty="0"/>
              <a:t>PRIJAVITELJA I PARTNERA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03EC69-2937-4A05-25D6-06A2DA9C4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286540"/>
            <a:ext cx="10504966" cy="433808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r-HR" sz="16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B) PRIJAVITELJ I PARTNER/I</a:t>
            </a:r>
            <a:r>
              <a:rPr lang="hr-HR" sz="1600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hr-HR" sz="16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zajednički </a:t>
            </a:r>
            <a:r>
              <a:rPr lang="hr-HR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moraju ispunjavati sljedeće zahtjeve: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hr-HR" sz="1600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posjedovati stabilne i dostatne izvore financiranja za provedbu aktivnosti projekta:</a:t>
            </a:r>
            <a:r>
              <a:rPr lang="hr-HR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na razini prijavitelja i partnera kumulativno je ostvareno najmanje 25% prihoda u prethodnoj fiskalnoj godini (2022.) u odnosu na ukupne planirane prihvatljive troškove projekta. PT2 će financijski kapacitet provjeravati uvidom u financijske izvještaje prijavitelja i partnera za prethodnu godinu (2022.) u Registru neprofitnih organizacija za prijavitelje i partnere koji su neprofitne organizacije. Za prijavitelje/partnere za koje financijski izvještaji za 2022. godinu nisu javno objavljeni u Registru neprofitnih organizacija, isti se dostavljaju u sklopu projektnog prijedloga. Za ustanove se financijski izvještaji za 2022. godinu dostavljaju u sklopu projektnog prijedloga.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 startAt="2"/>
            </a:pPr>
            <a:r>
              <a:rPr lang="hr-HR" sz="1600" u="sng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posjedovati sljedeće prethodno iskustvo u provedbi projekata:</a:t>
            </a:r>
            <a:r>
              <a:rPr lang="hr-HR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 prijavitelj i/ili partner ima prethodno iskustvo u provedbi 1 ili više projek(a)ta kumulativne vrijednosti minimalno 75% od traženog iznosa bespovratnih sredstava u projektnoj prijavi (projekt mora biti završen najkasnije s danom predaje projektnog prijedloga na Poziv „Zaželi – prevencija institucionalizacije“). PT2 će isto provjeriti u Prijavnom obrascu, točka 4.3 Lista provedenih projekata, gdje će se u obzir uzeti samo prvih 10 projekata navedenih u tablici. Ako prijavitelj navede više od 10 projekata, ostali projekti se neće uzeti u obzir pri procjenjivanju ovog zahtjeva.</a:t>
            </a:r>
            <a:endParaRPr lang="en-GB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0269895-65A0-C3BF-28E1-D39496B0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32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Socijalno uključivanje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„Zaželi – prevencija institucionalizacije”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pPr/>
              <a:t>2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84" y="852250"/>
            <a:ext cx="1999323" cy="1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998779" cy="623703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PRIHVATLJIVI TROŠKOVI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190847"/>
            <a:ext cx="10445346" cy="4571999"/>
          </a:xfrm>
        </p:spPr>
        <p:txBody>
          <a:bodyPr>
            <a:normAutofit/>
          </a:bodyPr>
          <a:lstStyle/>
          <a:p>
            <a:r>
              <a:rPr lang="hr-HR" sz="2200" b="1" dirty="0"/>
              <a:t>Izravni troškovi osoblja</a:t>
            </a:r>
            <a:r>
              <a:rPr lang="hr-HR" sz="2200" dirty="0"/>
              <a:t>: bruto II mjesečni trošak minimalne plaće za pružanje usluge potpore i podrške za najmanje 6 pripadnika ciljne skupine</a:t>
            </a:r>
          </a:p>
          <a:p>
            <a:r>
              <a:rPr lang="hr-HR" sz="2200" b="1" dirty="0"/>
              <a:t>Preostali prihvatljivi troškovi</a:t>
            </a:r>
            <a:r>
              <a:rPr lang="hr-HR" sz="2200" dirty="0"/>
              <a:t>: </a:t>
            </a:r>
          </a:p>
          <a:p>
            <a:pPr lvl="1"/>
            <a:r>
              <a:rPr lang="hr-HR" sz="1900" dirty="0"/>
              <a:t>troškovi lokalnog prijevoza potrebni za pružanje usluge potpore i podrška</a:t>
            </a:r>
          </a:p>
          <a:p>
            <a:pPr lvl="1"/>
            <a:r>
              <a:rPr lang="hr-HR" sz="1900" dirty="0"/>
              <a:t>troškovi kućanskih i osnovnih higijenskih potrepština</a:t>
            </a:r>
          </a:p>
          <a:p>
            <a:pPr lvl="1"/>
            <a:r>
              <a:rPr lang="hr-HR" sz="1900" dirty="0"/>
              <a:t>troškovi druge opreme potrebne za provođenje aktivnosti</a:t>
            </a:r>
          </a:p>
          <a:p>
            <a:pPr lvl="1"/>
            <a:r>
              <a:rPr lang="hr-HR" sz="1900" dirty="0"/>
              <a:t>troškovi lokalnog prijevoza za osoblje za redovite mjesečne nadzorne obilaske pripadnika ciljne skupine</a:t>
            </a:r>
          </a:p>
          <a:p>
            <a:pPr lvl="1"/>
            <a:r>
              <a:rPr lang="hr-HR" sz="1900" dirty="0"/>
              <a:t>troškovi komunikacije i vidljivosti</a:t>
            </a:r>
          </a:p>
          <a:p>
            <a:pPr lvl="1"/>
            <a:r>
              <a:rPr lang="hr-HR" sz="1900" dirty="0"/>
              <a:t>troškovi upravljanja projektom i administracija</a:t>
            </a:r>
          </a:p>
          <a:p>
            <a:pPr lvl="1"/>
            <a:r>
              <a:rPr lang="hr-HR" sz="1900" dirty="0"/>
              <a:t>neizravni troškovi</a:t>
            </a:r>
          </a:p>
          <a:p>
            <a:pPr marL="457200" lvl="1" indent="0">
              <a:buNone/>
            </a:pPr>
            <a:endParaRPr lang="hr-HR" sz="1900" b="1" dirty="0"/>
          </a:p>
          <a:p>
            <a:pPr marL="457200" lvl="1" indent="0">
              <a:buNone/>
            </a:pPr>
            <a:r>
              <a:rPr lang="hr-HR" sz="1900" b="1" dirty="0">
                <a:solidFill>
                  <a:schemeClr val="accent4"/>
                </a:solidFill>
              </a:rPr>
              <a:t>Pravilnik o prihvatljivosti troškova u okviru Europskoga socijalnog fonda plus !!!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43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244899"/>
            <a:ext cx="9998779" cy="850256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UPOTREBA POJEDNOSTAVLJENIH TROŠKOVNIH OPCIJA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5" y="1265274"/>
            <a:ext cx="10590028" cy="4327452"/>
          </a:xfrm>
        </p:spPr>
        <p:txBody>
          <a:bodyPr>
            <a:normAutofit lnSpcReduction="10000"/>
          </a:bodyPr>
          <a:lstStyle/>
          <a:p>
            <a:r>
              <a:rPr lang="hr-HR" sz="1900" dirty="0"/>
              <a:t>Svi troškovi u okviru ovog PDP-a se potražuju kroz definirani jedinični trošak. U proračunu projekta      nije prihvatljivo planiranje drugih troškova. </a:t>
            </a:r>
          </a:p>
          <a:p>
            <a:r>
              <a:rPr lang="hr-HR" sz="1900" dirty="0"/>
              <a:t>Svi se prihvatljivi troškovi projekta, u slučaju ostvarenog mjesečnog rezultata, potražuju primjenom sljedeće standardne veličine jediničnog troška: </a:t>
            </a:r>
          </a:p>
          <a:p>
            <a:pPr marL="0" indent="0">
              <a:buNone/>
            </a:pPr>
            <a:r>
              <a:rPr lang="hr-HR" sz="1900" i="1" dirty="0"/>
              <a:t>	Pružena jednomjesečna usluga potpore i podrške za najmanje 6 pripadnika ciljne skupine od 	strane pružatelja usluge s pripadajućim paketom kućanskih i osnovnih higijenskih potrepština po 	osobi. </a:t>
            </a:r>
            <a:endParaRPr lang="hr-HR" sz="1900" dirty="0"/>
          </a:p>
          <a:p>
            <a:r>
              <a:rPr lang="hr-HR" sz="1900" dirty="0"/>
              <a:t>Za 2023. godinu utvrđen je sljedeći iznos za standardne veličine jediničnih troškova:  </a:t>
            </a:r>
            <a:r>
              <a:rPr lang="hr-HR" sz="1900" b="1" dirty="0"/>
              <a:t>1.112,00 EUR </a:t>
            </a:r>
            <a:r>
              <a:rPr lang="hr-HR" sz="1900" dirty="0"/>
              <a:t>koji uključuje:  </a:t>
            </a:r>
          </a:p>
          <a:p>
            <a:pPr marL="0" indent="0">
              <a:buNone/>
            </a:pPr>
            <a:r>
              <a:rPr lang="hr-HR" sz="1900" dirty="0"/>
              <a:t>	IZRAVNE TROŠKOVE OSOBLJA: </a:t>
            </a:r>
          </a:p>
          <a:p>
            <a:pPr marL="0" indent="0">
              <a:buNone/>
            </a:pPr>
            <a:r>
              <a:rPr lang="hr-HR" sz="1900" dirty="0"/>
              <a:t>                      • Plaća pružatelja usluge potpore i podrške </a:t>
            </a:r>
          </a:p>
          <a:p>
            <a:pPr marL="0" indent="0">
              <a:buNone/>
            </a:pPr>
            <a:r>
              <a:rPr lang="hr-HR" sz="1900" dirty="0"/>
              <a:t>	PREOSTALE PRIHVATLJIVE TROŠKOVE:</a:t>
            </a:r>
          </a:p>
          <a:p>
            <a:pPr marL="0" indent="0">
              <a:buNone/>
            </a:pPr>
            <a:r>
              <a:rPr lang="hr-HR" sz="1900" dirty="0"/>
              <a:t>	     •  40% prihvatljivih izravnih troškova osoblja</a:t>
            </a:r>
          </a:p>
          <a:p>
            <a:endParaRPr lang="hr-HR" sz="19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02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244898"/>
            <a:ext cx="9998779" cy="1020375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UPOTREBA POJEDNOSTAVLJENIH TROŠKOVNIH OPCIJA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6" y="1446030"/>
            <a:ext cx="10979147" cy="3997840"/>
          </a:xfrm>
        </p:spPr>
        <p:txBody>
          <a:bodyPr>
            <a:normAutofit lnSpcReduction="10000"/>
          </a:bodyPr>
          <a:lstStyle/>
          <a:p>
            <a:r>
              <a:rPr lang="hr-HR" sz="1900" dirty="0"/>
              <a:t>Korisnicima će se plaćati na temelju jediničnog troška nakon prijavljivanja broja radnih mjeseci u kojima su pružatelji usluga pružali uslugu potpore i podrške pripadnicima ciljne skupine.</a:t>
            </a:r>
          </a:p>
          <a:p>
            <a:r>
              <a:rPr lang="hr-HR" sz="1900" dirty="0"/>
              <a:t>Standardna veličina jediničnog troška može se potraživati nakon isteka svakog kalendarskog mjeseca rada pružatelja usluge potpore i podrške.</a:t>
            </a:r>
            <a:endParaRPr lang="hr-HR" sz="1900" dirty="0">
              <a:effectLst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r>
              <a:rPr lang="hr-HR" sz="1900" dirty="0"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Prijavitelj troškove povezane s obveznom aktivnosti „Pružanje usluge potpore i podrške uz nabavu i podjelu paketa potrepština“ planira unutar jedine zadane proračunske stavke u točki 7.3 Analiza troškova Prijavnog obrasca.</a:t>
            </a:r>
            <a:r>
              <a:rPr lang="hr-HR" sz="19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</a:p>
          <a:p>
            <a:r>
              <a:rPr lang="hr-HR" sz="19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Troškovi na temelju jediničnog troška izračunavaju se uzimajući u obzir koliko mjeseci se planira pružati usluga potpore i podrške kroz projekt, posebice uzimajući u obzir da ukupno trajanje projekta nije jednako broju mjeseci pružanja usluge (npr. potrebno je određeno vrijeme da se odaberu pripadnici ciljne skupine, provedbu javne nabave i sl.) te broja pružatelja usluga potpore i podrške.   </a:t>
            </a:r>
            <a:endParaRPr lang="en-GB" sz="1900" dirty="0">
              <a:effectLst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10"/>
              </a:spcAft>
            </a:pPr>
            <a:r>
              <a:rPr lang="hr-HR" sz="1900" u="sng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Formula za izračun stavke</a:t>
            </a:r>
            <a:r>
              <a:rPr lang="hr-HR" sz="19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Calibri" panose="020F0502020204030204" pitchFamily="34" charset="0"/>
              </a:rPr>
              <a:t>: Broj pružatelja usluge * Broj mjeseci planiranog pružanja usluge potpore i podrške tijekom projekta * 1.500 EUR  </a:t>
            </a:r>
          </a:p>
          <a:p>
            <a:pPr algn="just">
              <a:lnSpc>
                <a:spcPct val="115000"/>
              </a:lnSpc>
              <a:spcAft>
                <a:spcPts val="110"/>
              </a:spcAft>
            </a:pP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hr-HR" sz="19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22</a:t>
            </a:fld>
            <a:endParaRPr lang="hr-HR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8E176DC-2C85-93FE-5558-E4BAFE8A6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41" y="36917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2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365126"/>
            <a:ext cx="10249786" cy="793823"/>
          </a:xfrm>
        </p:spPr>
        <p:txBody>
          <a:bodyPr>
            <a:normAutofit/>
          </a:bodyPr>
          <a:lstStyle/>
          <a:p>
            <a:pPr algn="ctr"/>
            <a:r>
              <a:rPr lang="hr-HR" sz="3200" dirty="0"/>
              <a:t>UPOTREBA POJEDNOSTAVLJENIH TROŠKOVNIH OPCIJA (III)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329070"/>
            <a:ext cx="9665545" cy="4103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Primjer izračuna za zapošljavanje 10 pružatelja usluge koji će pružati uslugu 30 mjeseci:</a:t>
            </a:r>
            <a:endParaRPr lang="hr-HR" sz="20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23</a:t>
            </a:fld>
            <a:endParaRPr lang="hr-HR"/>
          </a:p>
        </p:txBody>
      </p:sp>
      <p:graphicFrame>
        <p:nvGraphicFramePr>
          <p:cNvPr id="4" name="Rezervirano mjesto sadržaja 8">
            <a:extLst>
              <a:ext uri="{FF2B5EF4-FFF2-40B4-BE49-F238E27FC236}">
                <a16:creationId xmlns:a16="http://schemas.microsoft.com/office/drawing/2014/main" id="{B4680F16-A8E7-7D9E-388A-BF4EC3834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00903"/>
              </p:ext>
            </p:extLst>
          </p:nvPr>
        </p:nvGraphicFramePr>
        <p:xfrm>
          <a:off x="623148" y="2029505"/>
          <a:ext cx="9665544" cy="279899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491010">
                  <a:extLst>
                    <a:ext uri="{9D8B030D-6E8A-4147-A177-3AD203B41FA5}">
                      <a16:colId xmlns:a16="http://schemas.microsoft.com/office/drawing/2014/main" val="374307652"/>
                    </a:ext>
                  </a:extLst>
                </a:gridCol>
                <a:gridCol w="1474961">
                  <a:extLst>
                    <a:ext uri="{9D8B030D-6E8A-4147-A177-3AD203B41FA5}">
                      <a16:colId xmlns:a16="http://schemas.microsoft.com/office/drawing/2014/main" val="446099253"/>
                    </a:ext>
                  </a:extLst>
                </a:gridCol>
                <a:gridCol w="1181129">
                  <a:extLst>
                    <a:ext uri="{9D8B030D-6E8A-4147-A177-3AD203B41FA5}">
                      <a16:colId xmlns:a16="http://schemas.microsoft.com/office/drawing/2014/main" val="3939735961"/>
                    </a:ext>
                  </a:extLst>
                </a:gridCol>
                <a:gridCol w="2292668">
                  <a:extLst>
                    <a:ext uri="{9D8B030D-6E8A-4147-A177-3AD203B41FA5}">
                      <a16:colId xmlns:a16="http://schemas.microsoft.com/office/drawing/2014/main" val="1584670006"/>
                    </a:ext>
                  </a:extLst>
                </a:gridCol>
                <a:gridCol w="904695">
                  <a:extLst>
                    <a:ext uri="{9D8B030D-6E8A-4147-A177-3AD203B41FA5}">
                      <a16:colId xmlns:a16="http://schemas.microsoft.com/office/drawing/2014/main" val="3997029176"/>
                    </a:ext>
                  </a:extLst>
                </a:gridCol>
                <a:gridCol w="1666340">
                  <a:extLst>
                    <a:ext uri="{9D8B030D-6E8A-4147-A177-3AD203B41FA5}">
                      <a16:colId xmlns:a16="http://schemas.microsoft.com/office/drawing/2014/main" val="3429929734"/>
                    </a:ext>
                  </a:extLst>
                </a:gridCol>
                <a:gridCol w="1654741">
                  <a:extLst>
                    <a:ext uri="{9D8B030D-6E8A-4147-A177-3AD203B41FA5}">
                      <a16:colId xmlns:a16="http://schemas.microsoft.com/office/drawing/2014/main" val="2807101350"/>
                    </a:ext>
                  </a:extLst>
                </a:gridCol>
              </a:tblGrid>
              <a:tr h="49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</a:rPr>
                        <a:t>R. BR</a:t>
                      </a: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</a:rPr>
                        <a:t>ODABIR SVJT</a:t>
                      </a:r>
                      <a:endParaRPr lang="hr-H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</a:rPr>
                        <a:t>ODABIR AKTIVNOSTI</a:t>
                      </a: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</a:rPr>
                        <a:t>DEFINICIJA JEDINICE</a:t>
                      </a: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</a:rPr>
                        <a:t>BROJ JEDINICA</a:t>
                      </a:r>
                      <a:endParaRPr lang="hr-HR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</a:rPr>
                        <a:t>IZNOS JEDINICE, EUR</a:t>
                      </a:r>
                      <a:endParaRPr lang="hr-H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solidFill>
                            <a:schemeClr val="bg1"/>
                          </a:solidFill>
                          <a:effectLst/>
                        </a:rPr>
                        <a:t>IZNOS UKUPNO, EUR</a:t>
                      </a:r>
                      <a:endParaRPr lang="hr-H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extLst>
                  <a:ext uri="{0D108BD9-81ED-4DB2-BD59-A6C34878D82A}">
                    <a16:rowId xmlns:a16="http://schemas.microsoft.com/office/drawing/2014/main" val="2524592232"/>
                  </a:ext>
                </a:extLst>
              </a:tr>
              <a:tr h="193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0" dirty="0">
                          <a:effectLst/>
                        </a:rPr>
                        <a:t>1.</a:t>
                      </a:r>
                      <a:endParaRPr lang="hr-HR" sz="1200" b="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Pružena jednomjesečna usluge potpore i podrške za najmanje 6 pripadnika ciljne skupine  od strane pružatelja usluge s pripadajućim paketom kućanskih i osnovnih higijenskih potrepština po osobi.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Pružanje usluge potpore i podrške uz nabavu i podjelu paketa potrepština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Mjesec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300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1.500,00 EUR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dirty="0">
                          <a:effectLst/>
                        </a:rPr>
                        <a:t>450.000,00 EUR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0369" marR="60369" marT="0" marB="0" anchor="ctr"/>
                </a:tc>
                <a:extLst>
                  <a:ext uri="{0D108BD9-81ED-4DB2-BD59-A6C34878D82A}">
                    <a16:rowId xmlns:a16="http://schemas.microsoft.com/office/drawing/2014/main" val="170712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05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666232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NEPRIHVATLJIVI TROŠKOVI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180214"/>
            <a:ext cx="9665545" cy="46889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000" b="1" dirty="0"/>
              <a:t>Neprihvatljivi su svi troškovi koji nisu dio jediničnog troška u okviru pojednostavljene troškovne opcije. </a:t>
            </a:r>
          </a:p>
          <a:p>
            <a:pPr marL="0" indent="0">
              <a:buNone/>
            </a:pPr>
            <a:r>
              <a:rPr lang="hr-HR" sz="2100" dirty="0"/>
              <a:t>Dodatno, vrste neprihvatljivih troškova za projekte u okviru ovog PDP-a su sljedeće: </a:t>
            </a:r>
          </a:p>
          <a:p>
            <a:pPr marL="342900" lvl="0" indent="-342900" algn="just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2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pružanje usluge potpore i podrške pripadnicima ciljne skupine koji istovremeno koriste sljedeće usluge - usluga pomoći u kući, boravka, organiziranog stanovanja, smještaja, osobne asistencije koju pruža osobni asistent</a:t>
            </a:r>
            <a:endParaRPr lang="en-GB" sz="2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2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pružanje usluge potpore i podrške osobi s invaliditetom čiji roditelj ili drugi član obitelji ima priznato pravo na status roditelja njegovatelja ili status njegovatelja za potrebu skrbi o njoj </a:t>
            </a:r>
            <a:endParaRPr lang="en-GB" sz="2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pružanje usluge potpore i podrške osobi starijoj od 65 godina ili odrasloj osobi s invaliditetom koja živi u istom kućanstvu kao i osoba koja im pruža uslugu </a:t>
            </a:r>
            <a:endParaRPr lang="en-GB" sz="2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trošak povezan s pružanjem usluge potpore i podrške pripadnicima ciljne skupine za koje nije osigurana dokumentacija da su se prijavili na objavljeni poziv za iskaz interesa kako je propisano u poglavlju 2.2. Dokazivanje ciljne skupine</a:t>
            </a:r>
            <a:endParaRPr lang="en-GB" sz="2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2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trošak povezan s pružanjem usluge potpore i podrške pripadnicima ciljne skupine ukoliko pružatelj usluge istu nije pružio kroz ukupno najmanje 35 posjeta mjesečno za svojih najmanje 6 korisnika </a:t>
            </a:r>
            <a:endParaRPr lang="en-GB" sz="2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663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644967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NEPRIHVATLJIVI TROŠKOVI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010092"/>
            <a:ext cx="10328388" cy="4933508"/>
          </a:xfrm>
        </p:spPr>
        <p:txBody>
          <a:bodyPr>
            <a:noAutofit/>
          </a:bodyPr>
          <a:lstStyle/>
          <a:p>
            <a:pPr marL="342900" lvl="0" indent="-342900" algn="just" eaLnBrk="0" hangingPunct="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hr-HR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trošak koji se odnosi na rad pružatelja usluge ako nije isporučena prema najmanje 6 pripadnika ciljne skupine osim ukoliko su kumulativno zadovoljeni sljedeći uvjeti:</a:t>
            </a:r>
            <a:endParaRPr lang="en-GB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26135" indent="-285750" algn="just" eaLnBrk="0" hangingPunct="0">
              <a:lnSpc>
                <a:spcPct val="115000"/>
              </a:lnSpc>
              <a:buFontTx/>
              <a:buChar char="-"/>
            </a:pPr>
            <a:r>
              <a:rPr lang="hr-HR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radi 6 radnih dana ili manje u mjesecu (osim za prvi i zadnji mjesec rada)</a:t>
            </a:r>
            <a:endParaRPr lang="hr-HR" sz="1600" dirty="0"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26135" indent="-285750" algn="just" eaLnBrk="0" hangingPunct="0">
              <a:lnSpc>
                <a:spcPct val="115000"/>
              </a:lnSpc>
              <a:buFontTx/>
              <a:buChar char="-"/>
            </a:pPr>
            <a:r>
              <a:rPr lang="hr-HR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za najmanje 6 pripadnika ciljne skupine je usluga pružena ukupno najmanje 35 puta u mjesecu od strane drugih pružatelja usluge </a:t>
            </a:r>
          </a:p>
          <a:p>
            <a:pPr marL="826135" indent="-285750" algn="just" eaLnBrk="0" hangingPunct="0">
              <a:lnSpc>
                <a:spcPct val="115000"/>
              </a:lnSpc>
              <a:buFontTx/>
              <a:buChar char="-"/>
            </a:pPr>
            <a:r>
              <a:rPr lang="hr-HR" sz="16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za najmanje 6 pripadnika ciljne skupine dostavljene su potvrde da su paketi  zaprimljeni ili je dostavljeno objašnjenje zašto potvrde pripadnika ciljne skupine nisu potpisane </a:t>
            </a:r>
            <a:endParaRPr lang="en-GB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600" spc="-5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trošak plaće pružatelja usluge potpore i podrške ako se Korisnik/partner ne pridržava zakonskih propisa u pogledu isplate minimalne plaće</a:t>
            </a:r>
            <a:endParaRPr lang="en-GB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600" spc="-5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trošak koji se odnosi na obrazovanje/osposobljavanje pružatelja usluge</a:t>
            </a:r>
            <a:endParaRPr lang="en-GB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600" spc="-5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trošak kupnje vozila</a:t>
            </a:r>
            <a:endParaRPr lang="en-GB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 eaLnBrk="0" hangingPunc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r-HR" sz="1600" spc="-5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trošak kupnje opreme koja se koristi za upravljanje projektom i administraciju</a:t>
            </a:r>
            <a:endParaRPr lang="en-GB" sz="16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hr-HR" sz="1600" dirty="0"/>
          </a:p>
          <a:p>
            <a:pPr lvl="1">
              <a:buFont typeface="Wingdings" panose="05000000000000000000" pitchFamily="2" charset="2"/>
              <a:buChar char="ü"/>
            </a:pPr>
            <a:endParaRPr lang="hr-HR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9539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793823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LOKACIJA I RAZDOBLJE PROVEDBE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425788"/>
            <a:ext cx="10126369" cy="4006425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400" dirty="0"/>
              <a:t>Projektne aktivnosti se moraju provoditi </a:t>
            </a:r>
            <a:r>
              <a:rPr lang="hr-HR" sz="2400" b="1" dirty="0"/>
              <a:t>na području Republike Hrvatske </a:t>
            </a:r>
            <a:r>
              <a:rPr lang="hr-HR" sz="2400" dirty="0"/>
              <a:t>odnosno za korist ciljnih skupina s prebivalištem ili boravištem na području Republike Hrvatske. 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b="1" dirty="0"/>
              <a:t>Provedba projekta započinje stupanjem na snagu Ugovora </a:t>
            </a:r>
            <a:r>
              <a:rPr lang="hr-HR" sz="2400" dirty="0"/>
              <a:t>o dodjeli bespovratnih sredstava. Datum početka provedbe definirat će se Ugovorom o dodjeli bespovratnih sredstava. 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dirty="0"/>
              <a:t>Razdoblje provedbe projekta može trajati </a:t>
            </a:r>
            <a:r>
              <a:rPr lang="hr-HR" sz="2400" b="1" dirty="0"/>
              <a:t>najmanje 30 mjeseci, a najviše 36 mjeseci</a:t>
            </a:r>
            <a:r>
              <a:rPr lang="hr-HR" sz="2400" dirty="0"/>
              <a:t> od datuma kada je na snagu stupio Ugovor o dodjeli bespovratnih sredstava.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8054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751294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POSTUPAK PRIJAVE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116420"/>
            <a:ext cx="9871188" cy="4497571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/>
              <a:t>Prijavni obrazac i ostali obrasci koji su dio natječajne dokumentacije mogu se preuzeti na poveznici: </a:t>
            </a:r>
            <a:r>
              <a:rPr lang="hr-HR" sz="2000" dirty="0">
                <a:solidFill>
                  <a:srgbClr val="DC24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https://esf.hr/esfplus/ </a:t>
            </a:r>
            <a:endParaRPr lang="hr-HR" sz="2000" dirty="0">
              <a:solidFill>
                <a:srgbClr val="DC24A0"/>
              </a:solidFill>
            </a:endParaRPr>
          </a:p>
          <a:p>
            <a:r>
              <a:rPr lang="hr-HR" sz="2000" dirty="0"/>
              <a:t>Projektni prijedlog podnosi se u elektroničkom obliku na USB-u, CD-u ili DVD-u u jednom zatvorenom paketu/omotnici </a:t>
            </a:r>
            <a:r>
              <a:rPr lang="hr-HR" sz="2000" u="sng" dirty="0"/>
              <a:t>isključivo poštanskom pošiljkom </a:t>
            </a:r>
            <a:r>
              <a:rPr lang="hr-HR" sz="2000" dirty="0"/>
              <a:t>na sljedeću adresu:</a:t>
            </a:r>
          </a:p>
          <a:p>
            <a:endParaRPr lang="hr-HR" sz="1100" dirty="0"/>
          </a:p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endParaRPr lang="hr-HR" sz="2000" b="1" dirty="0">
              <a:solidFill>
                <a:schemeClr val="accent4"/>
              </a:solidFill>
            </a:endParaRPr>
          </a:p>
          <a:p>
            <a:endParaRPr lang="hr-HR" sz="2000" b="1" dirty="0">
              <a:solidFill>
                <a:schemeClr val="accent4"/>
              </a:solidFill>
            </a:endParaRPr>
          </a:p>
          <a:p>
            <a:endParaRPr lang="hr-HR" sz="2000" b="1" dirty="0">
              <a:solidFill>
                <a:schemeClr val="accent4"/>
              </a:solidFill>
            </a:endParaRPr>
          </a:p>
          <a:p>
            <a:r>
              <a:rPr lang="hr-HR" sz="2000" b="1" dirty="0">
                <a:solidFill>
                  <a:schemeClr val="accent4"/>
                </a:solidFill>
              </a:rPr>
              <a:t>Projektne prijedloge će biti moguće podnositi od </a:t>
            </a:r>
            <a:r>
              <a:rPr lang="hr-HR" sz="2000" b="1" u="sng" dirty="0">
                <a:solidFill>
                  <a:schemeClr val="accent4"/>
                </a:solidFill>
              </a:rPr>
              <a:t>20. rujna 2023. godine od 9:00 sati.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27</a:t>
            </a:fld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10A53FB-B6F5-8C4B-68B8-BACC4061D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921" y="2578894"/>
            <a:ext cx="4664079" cy="20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1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881820" cy="94268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POSTUPAK DODJELE BESPOVRATNIH SREDSTAVA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637414"/>
            <a:ext cx="10285858" cy="37947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000" u="sng" dirty="0"/>
              <a:t>Administrativna provjera (kriteriji odabira </a:t>
            </a:r>
            <a:r>
              <a:rPr lang="hr-HR" sz="2000" u="sng" dirty="0" err="1"/>
              <a:t>tč</a:t>
            </a:r>
            <a:r>
              <a:rPr lang="hr-HR" sz="2000" u="sng" dirty="0"/>
              <a:t>. 4.1. Uputa)</a:t>
            </a:r>
            <a:r>
              <a:rPr lang="hr-HR" sz="2000" dirty="0"/>
              <a:t> </a:t>
            </a:r>
          </a:p>
          <a:p>
            <a:pPr lvl="1"/>
            <a:r>
              <a:rPr lang="hr-HR" sz="2000" dirty="0"/>
              <a:t>Zaprimanje i registracija </a:t>
            </a:r>
          </a:p>
          <a:p>
            <a:pPr lvl="1"/>
            <a:r>
              <a:rPr lang="hr-HR" sz="2000" dirty="0"/>
              <a:t>Administrativna provjera</a:t>
            </a:r>
          </a:p>
          <a:p>
            <a:pPr lvl="1"/>
            <a:r>
              <a:rPr lang="hr-HR" sz="2000" dirty="0"/>
              <a:t>Provjera prihvatljivosti prijavitelja i partnera; lokacija operacije i trajanje provedbe projekta </a:t>
            </a:r>
          </a:p>
          <a:p>
            <a:pPr marL="457200" lvl="1" indent="0">
              <a:buNone/>
            </a:pPr>
            <a:endParaRPr lang="hr-HR" sz="20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HR" sz="2000" u="sng" dirty="0"/>
              <a:t>Procjena kvalitete (kriteriji odabira </a:t>
            </a:r>
            <a:r>
              <a:rPr lang="hr-HR" sz="2000" u="sng" dirty="0" err="1"/>
              <a:t>tč</a:t>
            </a:r>
            <a:r>
              <a:rPr lang="hr-HR" sz="2000" u="sng" dirty="0"/>
              <a:t>. 4.2. Uputa)</a:t>
            </a:r>
          </a:p>
          <a:p>
            <a:pPr lvl="1"/>
            <a:r>
              <a:rPr lang="hr-HR" sz="2000" dirty="0"/>
              <a:t>Provjera Kriterija odabira od strane </a:t>
            </a:r>
            <a:r>
              <a:rPr lang="hr-HR" sz="2000" u="sng" dirty="0"/>
              <a:t>Odbora za odabir projekata</a:t>
            </a:r>
          </a:p>
          <a:p>
            <a:pPr lvl="1"/>
            <a:r>
              <a:rPr lang="hr-HR" sz="2000" dirty="0"/>
              <a:t>Provjera prihvatljivosti troškova od strane </a:t>
            </a:r>
            <a:r>
              <a:rPr lang="hr-HR" sz="2000" u="sng" dirty="0"/>
              <a:t>Posredničkog tijela razine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643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815089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ODLUKA O FINANCIRANJU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297172"/>
            <a:ext cx="10190165" cy="4135041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a typeface="Yu Mincho" panose="02020400000000000000" pitchFamily="18" charset="-128"/>
                <a:cs typeface="Arial" panose="020B0604020202020204" pitchFamily="34" charset="0"/>
              </a:rPr>
              <a:t>D</a:t>
            </a:r>
            <a:r>
              <a:rPr lang="hr-HR" sz="20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onosi Ministarstvo rada, mirovinskoga sustava, obitelji i socijalne politike, Uprava za programe i projekte (PT1): 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hr-HR" sz="20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zasebno za svaki projektni prijedlog koji je uspješno prošao prethodne faze odabira; ili</a:t>
            </a: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hr-HR" sz="2000" dirty="0"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skupno za određeni broj projektnih prijedloga po završetku postupka odabira za svaki pojedini projektni prijedlog koji je uspješno prošao prethodne faze postupka odabira. </a:t>
            </a:r>
            <a:endParaRPr lang="hr-HR" sz="2000" dirty="0"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ea typeface="Yu Mincho" panose="02020400000000000000" pitchFamily="18" charset="-128"/>
                <a:cs typeface="Arial" panose="020B0604020202020204" pitchFamily="34" charset="0"/>
              </a:rPr>
              <a:t>Odluku o financiranju PT1 objavljuje na mrežnim stranicama ESF+ te obavještava Prijavitelja.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r-HR" sz="2000" dirty="0">
                <a:solidFill>
                  <a:srgbClr val="000000"/>
                </a:solidFill>
                <a:effectLst/>
                <a:ea typeface="Yu Mincho" panose="02020400000000000000" pitchFamily="18" charset="-128"/>
                <a:cs typeface="Arial" panose="020B0604020202020204" pitchFamily="34" charset="0"/>
              </a:rPr>
              <a:t>Ugovor se priprema i dostavlja uspješnom prijavitelju na potpis - u roku od najviše 15 kalendarskih dana od objave Odluke o financiranju.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r-HR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17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839290" cy="762635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Dosadašnje iskustvo - ESF, </a:t>
            </a:r>
            <a:r>
              <a:rPr lang="hr-HR" sz="3200" u="sng" dirty="0"/>
              <a:t>OP ULJP 2014. – 2020.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478280"/>
            <a:ext cx="10425853" cy="3944325"/>
          </a:xfrm>
        </p:spPr>
        <p:txBody>
          <a:bodyPr>
            <a:noAutofit/>
          </a:bodyPr>
          <a:lstStyle/>
          <a:p>
            <a:pPr algn="just"/>
            <a:r>
              <a:rPr lang="hr-HR" b="1" dirty="0"/>
              <a:t>„Zaželi – program zapošljavanja žena” </a:t>
            </a:r>
          </a:p>
          <a:p>
            <a:pPr algn="just"/>
            <a:r>
              <a:rPr lang="hr-HR" sz="2600" dirty="0"/>
              <a:t>Omogućavanje pristupu zapošljavanju i tržištu rada </a:t>
            </a:r>
            <a:r>
              <a:rPr lang="hr-HR" sz="2600" b="1" dirty="0"/>
              <a:t>ženama pripadnicama ranjivih skupina </a:t>
            </a:r>
          </a:p>
          <a:p>
            <a:pPr algn="just"/>
            <a:r>
              <a:rPr lang="hr-HR" sz="2600" dirty="0"/>
              <a:t>Poboljšanje kvalitete života </a:t>
            </a:r>
            <a:r>
              <a:rPr lang="hr-HR" sz="2600" b="1" dirty="0"/>
              <a:t>krajnjih korisnika </a:t>
            </a:r>
            <a:r>
              <a:rPr lang="hr-HR" sz="2600" dirty="0"/>
              <a:t>u starijoj životnoj dobi i /ili nemoćnih osoba </a:t>
            </a:r>
          </a:p>
          <a:p>
            <a:pPr algn="just"/>
            <a:r>
              <a:rPr lang="hr-HR" sz="2600" dirty="0"/>
              <a:t>Zaposleno više od 22,5 tisuće žena koje su pružale usluge podrške i skrbi za gotovo 130.000 starijih i/ili nemoćnih osoba</a:t>
            </a:r>
          </a:p>
          <a:p>
            <a:pPr algn="just"/>
            <a:r>
              <a:rPr lang="hr-HR" sz="2600" dirty="0"/>
              <a:t>Doprinos smanjenju rizika od socijalne isključenosti i prevenciji institucionalizacije starijih i nemoćnih osoba u Hrvatskoj</a:t>
            </a:r>
          </a:p>
          <a:p>
            <a:pPr marL="0" indent="0">
              <a:buNone/>
            </a:pPr>
            <a:endParaRPr lang="hr-HR" sz="2600" dirty="0"/>
          </a:p>
          <a:p>
            <a:endParaRPr lang="hr-HR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046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5167-636E-AAE2-0853-791F301D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47" y="584790"/>
            <a:ext cx="9665545" cy="680483"/>
          </a:xfrm>
        </p:spPr>
        <p:txBody>
          <a:bodyPr>
            <a:normAutofit/>
          </a:bodyPr>
          <a:lstStyle/>
          <a:p>
            <a:pPr algn="ctr"/>
            <a:r>
              <a:rPr lang="en-GB" sz="3600" dirty="0"/>
              <a:t>INDIKATIVNI VREMENSKI ROKOVI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208019F-D542-7E05-F7F0-B47C66EE2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705476"/>
              </p:ext>
            </p:extLst>
          </p:nvPr>
        </p:nvGraphicFramePr>
        <p:xfrm>
          <a:off x="623888" y="1690686"/>
          <a:ext cx="9664700" cy="295574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56186">
                  <a:extLst>
                    <a:ext uri="{9D8B030D-6E8A-4147-A177-3AD203B41FA5}">
                      <a16:colId xmlns:a16="http://schemas.microsoft.com/office/drawing/2014/main" val="2928359366"/>
                    </a:ext>
                  </a:extLst>
                </a:gridCol>
                <a:gridCol w="4908514">
                  <a:extLst>
                    <a:ext uri="{9D8B030D-6E8A-4147-A177-3AD203B41FA5}">
                      <a16:colId xmlns:a16="http://schemas.microsoft.com/office/drawing/2014/main" val="2753984636"/>
                    </a:ext>
                  </a:extLst>
                </a:gridCol>
              </a:tblGrid>
              <a:tr h="73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Rok za podnošenje projektnog prijedloga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Od 20.09.2023. (od 9:00 sati) do iscrpljenja dostupne financijske omotnice ili do 31.12.2024. godine. 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741882833"/>
                  </a:ext>
                </a:extLst>
              </a:tr>
              <a:tr h="73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Informacija Prijavitelju o stanju prijave nakon administrativne provjere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Najkasnije 7 kalendarskih dana od donošenja odluke o statusu navedenog projektnog prijedlog (uspješan ili neuspješan).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780150645"/>
                  </a:ext>
                </a:extLst>
              </a:tr>
              <a:tr h="73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Informacija Prijavitelju o stanju prijave nakon postupka procjene kvalitete</a:t>
                      </a:r>
                      <a:endParaRPr lang="en-GB" sz="1100" b="1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Najkasnije 7 kalendarskih dana od donošenja odluke o statusu navedenog projektnog prijedlog (uspješan ili neuspješan).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2298319168"/>
                  </a:ext>
                </a:extLst>
              </a:tr>
              <a:tr h="738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Calibri" panose="020F0502020204030204" pitchFamily="34" charset="0"/>
                        </a:rPr>
                        <a:t>Priprema i dostava Ugovora o dodjeli bespovratnih sredstava na potpisivanje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200" b="1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 roku od najviše 15 kalendarskih dana od objave Odluke o financiranju.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187340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2C8AE-A8AD-4B37-2B01-97BB64C6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2383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3147" y="808074"/>
            <a:ext cx="10979573" cy="4624139"/>
          </a:xfrm>
        </p:spPr>
        <p:txBody>
          <a:bodyPr/>
          <a:lstStyle/>
          <a:p>
            <a:r>
              <a:rPr lang="hr-HR" sz="4000" b="1" dirty="0">
                <a:solidFill>
                  <a:schemeClr val="accent4"/>
                </a:solidFill>
              </a:rPr>
              <a:t>Hvala na pažnji! </a:t>
            </a:r>
          </a:p>
          <a:p>
            <a:endParaRPr lang="hr-HR" dirty="0">
              <a:solidFill>
                <a:srgbClr val="DC24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pPr/>
              <a:t>31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661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127592"/>
            <a:ext cx="10094472" cy="747333"/>
          </a:xfrm>
        </p:spPr>
        <p:txBody>
          <a:bodyPr>
            <a:normAutofit fontScale="90000"/>
          </a:bodyPr>
          <a:lstStyle/>
          <a:p>
            <a:pPr algn="ctr"/>
            <a:br>
              <a:rPr lang="hr-HR" dirty="0"/>
            </a:br>
            <a:r>
              <a:rPr lang="hr-HR" sz="3600" dirty="0"/>
              <a:t>ESF+, </a:t>
            </a:r>
            <a:r>
              <a:rPr lang="hr-HR" sz="3600" u="sng" dirty="0"/>
              <a:t>Program Učinkoviti ljudski potencijali 2021.-2027.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307806"/>
            <a:ext cx="10360286" cy="4124408"/>
          </a:xfrm>
        </p:spPr>
        <p:txBody>
          <a:bodyPr>
            <a:normAutofit/>
          </a:bodyPr>
          <a:lstStyle/>
          <a:p>
            <a:r>
              <a:rPr lang="hr-HR" sz="2100" b="1" dirty="0"/>
              <a:t>Prioritet: 3. Socijalno uključivanje</a:t>
            </a:r>
          </a:p>
          <a:p>
            <a:r>
              <a:rPr lang="hr-HR" sz="2100" b="1" dirty="0"/>
              <a:t>Specifični cilj: </a:t>
            </a:r>
            <a:r>
              <a:rPr lang="hr-HR" sz="2100" dirty="0"/>
              <a:t>ESO4.11 3.k) Poboljšanje jednakog i pravodobnog pristupa kvalitetnim, održivim i cjenovno pristupačnim uslugama, među ostalim uslugama kojima se promiče pristup stanovanju i skrbi usmjerenoj na osobu, među ostalim zdravstvenoj skrbi; modernizacija sustava socijalne zaštite, uključujući promicanje pristupa socijalnoj zaštiti, s posebnim naglaskom na djecu i skupine u nepovoljnom položaju; poboljšanje dostupnosti, uključujući za osobe s invaliditetom, djelotvornosti i otpornosti sustavâ zdravstvene skrbi i usluga dugotrajne skrbi</a:t>
            </a:r>
          </a:p>
          <a:p>
            <a:pPr algn="just"/>
            <a:r>
              <a:rPr lang="hr-HR" sz="2100" b="1" dirty="0">
                <a:latin typeface="Calibri" panose="020F0502020204030204" pitchFamily="34" charset="0"/>
                <a:cs typeface="Lucida Sans Unicode" panose="020B0602030504020204" pitchFamily="34" charset="0"/>
              </a:rPr>
              <a:t>Vrsta poziva</a:t>
            </a:r>
            <a:r>
              <a:rPr lang="hr-HR" sz="2100" dirty="0">
                <a:latin typeface="Calibri" panose="020F0502020204030204" pitchFamily="34" charset="0"/>
                <a:cs typeface="Lucida Sans Unicode" panose="020B0602030504020204" pitchFamily="34" charset="0"/>
              </a:rPr>
              <a:t>: otvoreni trajni poziv za dostavu projektnih prijedloga</a:t>
            </a:r>
          </a:p>
          <a:p>
            <a:pPr algn="just"/>
            <a:r>
              <a:rPr lang="hr-HR" sz="2100" dirty="0">
                <a:latin typeface="Calibri" panose="020F0502020204030204" pitchFamily="34" charset="0"/>
                <a:cs typeface="Lucida Sans Unicode" panose="020B0602030504020204" pitchFamily="34" charset="0"/>
              </a:rPr>
              <a:t>Poziv je </a:t>
            </a:r>
            <a:r>
              <a:rPr lang="hr-HR" sz="2100" dirty="0">
                <a:cs typeface="Lucida Sans Unicode" panose="020B0602030504020204" pitchFamily="34" charset="0"/>
              </a:rPr>
              <a:t>otvoren od </a:t>
            </a:r>
            <a:r>
              <a:rPr lang="pl-PL" sz="2100" b="1" i="0" dirty="0">
                <a:effectLst/>
              </a:rPr>
              <a:t>21.8.2023.</a:t>
            </a:r>
            <a:r>
              <a:rPr lang="pl-PL" sz="2100" i="0" dirty="0">
                <a:effectLst/>
              </a:rPr>
              <a:t> </a:t>
            </a:r>
            <a:r>
              <a:rPr lang="hr-HR" sz="2100" dirty="0">
                <a:cs typeface="Lucida Sans Unicode" panose="020B0602030504020204" pitchFamily="34" charset="0"/>
              </a:rPr>
              <a:t>do </a:t>
            </a:r>
            <a:r>
              <a:rPr lang="hr-HR" sz="2100" b="1" dirty="0">
                <a:cs typeface="Lucida Sans Unicode" panose="020B0602030504020204" pitchFamily="34" charset="0"/>
              </a:rPr>
              <a:t>iscrpljenja financijske omotnice </a:t>
            </a:r>
            <a:r>
              <a:rPr lang="hr-HR" sz="2100" dirty="0">
                <a:cs typeface="Lucida Sans Unicode" panose="020B0602030504020204" pitchFamily="34" charset="0"/>
              </a:rPr>
              <a:t>(krajnji rok: 31.12.2024. godine)</a:t>
            </a:r>
          </a:p>
          <a:p>
            <a:r>
              <a:rPr lang="hr-HR" sz="2100" b="1" dirty="0"/>
              <a:t>Datum početka podnošenja projektnih prijedloga: </a:t>
            </a:r>
            <a:r>
              <a:rPr lang="hr-HR" sz="2100" b="1" u="sng" dirty="0"/>
              <a:t>20.09.2023. u 9.00 sati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073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942680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CILJEVI POZIVA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6" y="1414130"/>
            <a:ext cx="10445347" cy="35176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dirty="0"/>
              <a:t>Adresiranje rizika socijalnog isključivanja starijih osoba i osoba s invaliditetom kroz omogućavanje svakodnevne pomoći i podrške, kao sastavne mjere dugotrajne skrbi i prevencije institucionalizacije. </a:t>
            </a:r>
          </a:p>
          <a:p>
            <a:endParaRPr lang="hr-HR" sz="1600" dirty="0"/>
          </a:p>
          <a:p>
            <a:pPr algn="just"/>
            <a:r>
              <a:rPr lang="hr-HR" b="1" dirty="0"/>
              <a:t>Opći cilj PDP-a: </a:t>
            </a:r>
            <a:r>
              <a:rPr lang="hr-HR" dirty="0"/>
              <a:t>povećanje socijalne uključenosti i prevencija institucionalizacije ranjivih skupina osiguravanjem dugotrajne skrbi.</a:t>
            </a:r>
          </a:p>
          <a:p>
            <a:pPr marL="0" indent="0" algn="just">
              <a:buNone/>
            </a:pPr>
            <a:r>
              <a:rPr lang="hr-HR" dirty="0"/>
              <a:t> </a:t>
            </a:r>
          </a:p>
          <a:p>
            <a:pPr algn="just"/>
            <a:r>
              <a:rPr lang="hr-HR" b="1" dirty="0"/>
              <a:t>Specifični cilj PDP-a:</a:t>
            </a:r>
            <a:r>
              <a:rPr lang="hr-HR" dirty="0"/>
              <a:t> pružanje usluge potpore i podrške u svakodnevnom životu starijim osobama i osobama s invaliditetom.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47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921415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FINANCIJSKA ALOKACIJA POZIVA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7" y="1456660"/>
            <a:ext cx="5316169" cy="3986607"/>
          </a:xfrm>
        </p:spPr>
        <p:txBody>
          <a:bodyPr>
            <a:noAutofit/>
          </a:bodyPr>
          <a:lstStyle/>
          <a:p>
            <a:pPr algn="just"/>
            <a:r>
              <a:rPr lang="hr-HR" sz="2500" dirty="0"/>
              <a:t>Ukupan raspoloživ iznos bespovratnih sredstava za dodjelu u okviru ovog PDP-a je </a:t>
            </a:r>
            <a:r>
              <a:rPr lang="hr-HR" sz="2500" b="1" dirty="0"/>
              <a:t>100.000.000,00 EUR  (753.450.000,00 kn) </a:t>
            </a:r>
          </a:p>
          <a:p>
            <a:pPr algn="just"/>
            <a:r>
              <a:rPr lang="hr-HR" sz="2500" dirty="0"/>
              <a:t>U okviru ovog PDP-a ne očekuje se sufinanciranje od strane Prijavitelja</a:t>
            </a:r>
          </a:p>
          <a:p>
            <a:pPr algn="just"/>
            <a:r>
              <a:rPr lang="hr-HR" sz="2500" dirty="0"/>
              <a:t>Korisnicima se osigurava </a:t>
            </a:r>
            <a:r>
              <a:rPr lang="hr-HR" sz="2500" b="1" dirty="0"/>
              <a:t>isplata predujma u iznosu do 40% </a:t>
            </a:r>
            <a:r>
              <a:rPr lang="hr-HR" sz="2500" dirty="0"/>
              <a:t>ukupne vrijednosti dodijeljenih bespovratnih sredstava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6</a:t>
            </a:fld>
            <a:endParaRPr lang="hr-HR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C2426E3A-0A9C-1545-0E3C-4106353CF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46491"/>
              </p:ext>
            </p:extLst>
          </p:nvPr>
        </p:nvGraphicFramePr>
        <p:xfrm>
          <a:off x="6252685" y="2793980"/>
          <a:ext cx="5178207" cy="12700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13834">
                  <a:extLst>
                    <a:ext uri="{9D8B030D-6E8A-4147-A177-3AD203B41FA5}">
                      <a16:colId xmlns:a16="http://schemas.microsoft.com/office/drawing/2014/main" val="3607239107"/>
                    </a:ext>
                  </a:extLst>
                </a:gridCol>
                <a:gridCol w="2564373">
                  <a:extLst>
                    <a:ext uri="{9D8B030D-6E8A-4147-A177-3AD203B41FA5}">
                      <a16:colId xmlns:a16="http://schemas.microsoft.com/office/drawing/2014/main" val="537308375"/>
                    </a:ext>
                  </a:extLst>
                </a:gridCol>
              </a:tblGrid>
              <a:tr h="552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</a:rPr>
                        <a:t>Najniži iznos bespovratnih sredstava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97125" marR="971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effectLst/>
                        </a:rPr>
                        <a:t>Najviši iznos bespovratnih sredstava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97125" marR="97125" marT="0" marB="0"/>
                </a:tc>
                <a:extLst>
                  <a:ext uri="{0D108BD9-81ED-4DB2-BD59-A6C34878D82A}">
                    <a16:rowId xmlns:a16="http://schemas.microsoft.com/office/drawing/2014/main" val="866700551"/>
                  </a:ext>
                </a:extLst>
              </a:tr>
              <a:tr h="657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chemeClr val="bg1"/>
                          </a:solidFill>
                          <a:effectLst/>
                        </a:rPr>
                        <a:t>252.000,00 EUR (1.898.694,00 kn) </a:t>
                      </a:r>
                      <a:endParaRPr lang="hr-H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97125" marR="97125" marT="0" marB="0">
                    <a:solidFill>
                      <a:srgbClr val="F5C1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hr-HR" sz="1800" b="1" dirty="0">
                          <a:solidFill>
                            <a:schemeClr val="bg1"/>
                          </a:solidFill>
                          <a:effectLst/>
                        </a:rPr>
                        <a:t>1.500.000,00 EUR (11.301.750,00 kn)</a:t>
                      </a:r>
                      <a:endParaRPr lang="hr-HR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97125" marR="97125" marT="0" marB="0">
                    <a:solidFill>
                      <a:srgbClr val="F5C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95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11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5"/>
            <a:ext cx="9665545" cy="932047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FINANCIJSKA ALOKACIJA POZIVA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146" y="1690688"/>
            <a:ext cx="10050395" cy="3396701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Prijavitelji </a:t>
            </a:r>
            <a:r>
              <a:rPr lang="hr-HR" b="1" dirty="0"/>
              <a:t>ne smiju tražiti/primiti sredstva iz drugih javnih izvora </a:t>
            </a:r>
            <a:r>
              <a:rPr lang="hr-HR" dirty="0"/>
              <a:t>za troškove koji će im biti nadoknađeni u okviru prijavljenog i za financiranje odabranog projekta</a:t>
            </a:r>
          </a:p>
          <a:p>
            <a:pPr algn="just"/>
            <a:r>
              <a:rPr lang="hr-HR" b="1" dirty="0"/>
              <a:t>Zabranjeno je dvostruko financiranje</a:t>
            </a:r>
            <a:r>
              <a:rPr lang="hr-HR" dirty="0"/>
              <a:t> iz drugog financijskog instrumenta EU te dvostruko financiranje iz bilo kojeg drugog javnog izvora osim vlastitih sredstava Prijavitelja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52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244899"/>
            <a:ext cx="9665545" cy="748329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CILJNE SKUPINE (I)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8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3ADC09B9-DC81-550A-DC7F-70AD411A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993228"/>
            <a:ext cx="10604486" cy="4759179"/>
          </a:xfrm>
        </p:spPr>
        <p:txBody>
          <a:bodyPr>
            <a:normAutofit fontScale="77500" lnSpcReduction="20000"/>
          </a:bodyPr>
          <a:lstStyle/>
          <a:p>
            <a:r>
              <a:rPr lang="hr-HR" sz="3600" b="1" dirty="0">
                <a:solidFill>
                  <a:srgbClr val="DC24A0"/>
                </a:solidFill>
              </a:rPr>
              <a:t>OSOBE STARIJE OD 65 GODINA (65 i više godina)</a:t>
            </a:r>
          </a:p>
          <a:p>
            <a:pPr lvl="1"/>
            <a:r>
              <a:rPr lang="hr-HR" sz="3000" dirty="0"/>
              <a:t>koje žive u </a:t>
            </a:r>
            <a:r>
              <a:rPr lang="hr-HR" sz="3000" b="1" dirty="0"/>
              <a:t>samačkom</a:t>
            </a:r>
            <a:r>
              <a:rPr lang="hr-HR" sz="3000" dirty="0"/>
              <a:t> ili </a:t>
            </a:r>
            <a:r>
              <a:rPr lang="hr-HR" sz="3000" b="1" dirty="0"/>
              <a:t>dvočlanom</a:t>
            </a:r>
            <a:r>
              <a:rPr lang="hr-HR" sz="3000" dirty="0"/>
              <a:t> ili </a:t>
            </a:r>
            <a:r>
              <a:rPr lang="hr-HR" sz="3000" b="1" dirty="0"/>
              <a:t>višečlanom kućanstvu </a:t>
            </a:r>
            <a:r>
              <a:rPr lang="hr-HR" sz="3000" dirty="0"/>
              <a:t>(u kojem su svi članovi kućanstva pripadnici ciljnih skupina) i </a:t>
            </a:r>
            <a:r>
              <a:rPr lang="hr-HR" sz="3000" b="1" dirty="0"/>
              <a:t>čiji mjesečni prihodi</a:t>
            </a:r>
            <a:r>
              <a:rPr lang="hr-HR" sz="3000" dirty="0"/>
              <a:t>:</a:t>
            </a:r>
            <a:endParaRPr lang="en-US" sz="3000" dirty="0"/>
          </a:p>
          <a:p>
            <a:pPr marL="457200" lvl="1" indent="0">
              <a:buNone/>
            </a:pPr>
            <a:r>
              <a:rPr lang="hr-HR" sz="3000" b="1" dirty="0"/>
              <a:t>- 	za samačka kućanstva </a:t>
            </a:r>
            <a:r>
              <a:rPr lang="hr-HR" sz="3000" dirty="0"/>
              <a:t>ne prelaze iznos </a:t>
            </a:r>
            <a:r>
              <a:rPr lang="hr-HR" sz="3000" b="1" dirty="0"/>
              <a:t>120% prosječne starosne mirovine </a:t>
            </a:r>
            <a:r>
              <a:rPr lang="hr-HR" sz="3000" dirty="0"/>
              <a:t>za 40 	i više godina mirovinskog staža u mjesecu koji prethodi uključivanju u 	aktivnost projekta ili u mjesecu prije ukoliko HZMO još nije izdao podatke za 	mjesec koji prethodi uključivanju u aktivnosti projekta</a:t>
            </a:r>
            <a:endParaRPr lang="en-US" sz="3000" dirty="0"/>
          </a:p>
          <a:p>
            <a:pPr marL="457200" lvl="1" indent="0">
              <a:buNone/>
            </a:pPr>
            <a:r>
              <a:rPr lang="hr-HR" sz="3000" b="1" dirty="0"/>
              <a:t>-	za dvočlana kućanstva </a:t>
            </a:r>
            <a:r>
              <a:rPr lang="hr-HR" sz="3000" dirty="0"/>
              <a:t>ne prelaze iznos od </a:t>
            </a:r>
            <a:r>
              <a:rPr lang="hr-HR" sz="3000" b="1" dirty="0"/>
              <a:t>200% prosječne starosne mirovine 	</a:t>
            </a:r>
            <a:r>
              <a:rPr lang="hr-HR" sz="3000" dirty="0"/>
              <a:t>za 40 i više godina mirovinskog staža u mjesecu koji prethodi uključivanju u 	aktivnost projekta ili u 	mjesecu prije ukoliko HZMO još nije izdao podatke za 	mjesec koji prethodi uključivanju u aktivnosti projekta </a:t>
            </a:r>
          </a:p>
          <a:p>
            <a:pPr marL="457200" lvl="1" indent="0">
              <a:buNone/>
            </a:pPr>
            <a:r>
              <a:rPr lang="hr-HR" sz="3000" dirty="0"/>
              <a:t>- 	</a:t>
            </a:r>
            <a:r>
              <a:rPr lang="hr-HR" sz="3000" b="1" dirty="0"/>
              <a:t>za višečlana kućanstva </a:t>
            </a:r>
            <a:r>
              <a:rPr lang="hr-HR" sz="3000" dirty="0"/>
              <a:t>ukupno ne prelaze iznos od </a:t>
            </a:r>
            <a:r>
              <a:rPr lang="hr-HR" sz="3000" b="1" dirty="0"/>
              <a:t>300% prosječne starosne 	mirovine </a:t>
            </a:r>
            <a:r>
              <a:rPr lang="hr-HR" sz="3000" dirty="0"/>
              <a:t>za 40 	i više godina mirovinskog staža u mjesecu koji prethodi 	uključivanju u aktivnost projekta ili u mjesecu prije ukoliko HZMO još nije izdao 	podatke za mjesec koji prethodi uključivanju u aktivnosti projekta i</a:t>
            </a:r>
            <a:endParaRPr lang="en-US" sz="3000" dirty="0"/>
          </a:p>
          <a:p>
            <a:pPr lvl="1"/>
            <a:r>
              <a:rPr lang="hr-HR" sz="3000" b="1" dirty="0"/>
              <a:t>koji istovremeno ne koriste sljedeće usluge </a:t>
            </a:r>
            <a:r>
              <a:rPr lang="hr-HR" sz="3000" dirty="0"/>
              <a:t>- usluga pomoći u kući, boravka, organiziranog stanovanja, smještaja, osobne asistencije koju pruža osobni asistent</a:t>
            </a:r>
          </a:p>
        </p:txBody>
      </p:sp>
    </p:spTree>
    <p:extLst>
      <p:ext uri="{BB962C8B-B14F-4D97-AF65-F5344CB8AC3E}">
        <p14:creationId xmlns:p14="http://schemas.microsoft.com/office/powerpoint/2010/main" val="3440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47" y="365126"/>
            <a:ext cx="9665545" cy="676866"/>
          </a:xfrm>
        </p:spPr>
        <p:txBody>
          <a:bodyPr>
            <a:normAutofit/>
          </a:bodyPr>
          <a:lstStyle/>
          <a:p>
            <a:pPr algn="ctr"/>
            <a:r>
              <a:rPr lang="hr-HR" sz="3600" dirty="0"/>
              <a:t>CILJNE SKUPINE (II)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75EC-5D77-419F-9641-2226494547CD}" type="slidenum">
              <a:rPr lang="hr-HR" smtClean="0"/>
              <a:t>9</a:t>
            </a:fld>
            <a:endParaRPr lang="hr-HR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3ADC09B9-DC81-550A-DC7F-70AD411AF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47" y="1318438"/>
            <a:ext cx="10200024" cy="4113776"/>
          </a:xfrm>
        </p:spPr>
        <p:txBody>
          <a:bodyPr>
            <a:normAutofit/>
          </a:bodyPr>
          <a:lstStyle/>
          <a:p>
            <a:r>
              <a:rPr lang="hr-HR" sz="3000" b="1" dirty="0">
                <a:solidFill>
                  <a:srgbClr val="DC24A0"/>
                </a:solidFill>
              </a:rPr>
              <a:t>ODRASLE  OSOBE S INVALIDITETOM (18 i više godina) </a:t>
            </a:r>
          </a:p>
          <a:p>
            <a:pPr lvl="1"/>
            <a:r>
              <a:rPr lang="hr-HR" sz="2400" dirty="0"/>
              <a:t>koje žive u </a:t>
            </a:r>
            <a:r>
              <a:rPr lang="hr-HR" sz="2400" b="1" dirty="0"/>
              <a:t>samačkom</a:t>
            </a:r>
            <a:r>
              <a:rPr lang="hr-HR" sz="2400" dirty="0"/>
              <a:t> ili </a:t>
            </a:r>
            <a:r>
              <a:rPr lang="hr-HR" sz="2400" b="1" dirty="0"/>
              <a:t>dvočlanom</a:t>
            </a:r>
            <a:r>
              <a:rPr lang="hr-HR" sz="2400" dirty="0"/>
              <a:t> ili </a:t>
            </a:r>
            <a:r>
              <a:rPr lang="hr-HR" sz="2400" b="1" dirty="0"/>
              <a:t>višečlanom</a:t>
            </a:r>
            <a:r>
              <a:rPr lang="hr-HR" sz="2400" dirty="0"/>
              <a:t> </a:t>
            </a:r>
            <a:r>
              <a:rPr lang="hr-HR" sz="2400" b="1" dirty="0"/>
              <a:t>kućanstvu</a:t>
            </a:r>
            <a:r>
              <a:rPr lang="hr-HR" sz="2400" dirty="0"/>
              <a:t> (u kojem su svi članovi kućanstva pripadnici ciljnih skupina) i </a:t>
            </a:r>
          </a:p>
          <a:p>
            <a:pPr lvl="1"/>
            <a:r>
              <a:rPr lang="hr-HR" sz="2400" dirty="0"/>
              <a:t>koje imaju utvrđen </a:t>
            </a:r>
            <a:r>
              <a:rPr lang="hr-HR" sz="2400" b="1" dirty="0"/>
              <a:t>treći ili četvrti stupanj težine invaliditeta </a:t>
            </a:r>
            <a:r>
              <a:rPr lang="hr-HR" sz="2400" dirty="0"/>
              <a:t>– oštećenja funkcionalnih sposobnosti prema propisima o vještačenju i metodologijama vještačenja i  </a:t>
            </a:r>
            <a:endParaRPr lang="en-US" sz="2400" dirty="0"/>
          </a:p>
          <a:p>
            <a:pPr lvl="1"/>
            <a:r>
              <a:rPr lang="hr-HR" sz="2400" b="1" dirty="0"/>
              <a:t>koje istovremeno ne koriste sljedeće usluge </a:t>
            </a:r>
            <a:r>
              <a:rPr lang="hr-HR" sz="2400" dirty="0"/>
              <a:t>- usluga pomoći u kući, boravka, organiziranog stanovanja, smještaja, osobne asistencije koju pruža osobni asistent i</a:t>
            </a:r>
            <a:endParaRPr lang="en-US" sz="2400" dirty="0"/>
          </a:p>
          <a:p>
            <a:pPr lvl="1"/>
            <a:r>
              <a:rPr lang="hr-HR" sz="2400" dirty="0"/>
              <a:t>čiji roditelj ili drugi član obitelji </a:t>
            </a:r>
            <a:r>
              <a:rPr lang="hr-HR" sz="2400" b="1" dirty="0"/>
              <a:t>nema priznato pravo na status roditelja njegovatelja ili status njegovatelja</a:t>
            </a:r>
            <a:r>
              <a:rPr lang="hr-HR" sz="2400" dirty="0"/>
              <a:t> za potrebu skrbi o njoj</a:t>
            </a:r>
          </a:p>
          <a:p>
            <a:endParaRPr lang="en-U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7234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+">
      <a:dk1>
        <a:sysClr val="windowText" lastClr="000000"/>
      </a:dk1>
      <a:lt1>
        <a:sysClr val="window" lastClr="FFFFFF"/>
      </a:lt1>
      <a:dk2>
        <a:srgbClr val="323C8C"/>
      </a:dk2>
      <a:lt2>
        <a:srgbClr val="EAEBF3"/>
      </a:lt2>
      <a:accent1>
        <a:srgbClr val="E31E24"/>
      </a:accent1>
      <a:accent2>
        <a:srgbClr val="A6CF38"/>
      </a:accent2>
      <a:accent3>
        <a:srgbClr val="00A0DC"/>
      </a:accent3>
      <a:accent4>
        <a:srgbClr val="DC24A0"/>
      </a:accent4>
      <a:accent5>
        <a:srgbClr val="F58220"/>
      </a:accent5>
      <a:accent6>
        <a:srgbClr val="7B32AD"/>
      </a:accent6>
      <a:hlink>
        <a:srgbClr val="E31E24"/>
      </a:hlink>
      <a:folHlink>
        <a:srgbClr val="E31E2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3202</Words>
  <Application>Microsoft Office PowerPoint</Application>
  <PresentationFormat>Široki zaslon</PresentationFormat>
  <Paragraphs>303</Paragraphs>
  <Slides>31</Slides>
  <Notes>21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Office Theme</vt:lpstr>
      <vt:lpstr>„Zaželi – prevencija institucionalizacije”</vt:lpstr>
      <vt:lpstr>Socijalno uključivanje</vt:lpstr>
      <vt:lpstr>Dosadašnje iskustvo - ESF, OP ULJP 2014. – 2020.</vt:lpstr>
      <vt:lpstr> ESF+, Program Učinkoviti ljudski potencijali 2021.-2027. </vt:lpstr>
      <vt:lpstr>CILJEVI POZIVA</vt:lpstr>
      <vt:lpstr>FINANCIJSKA ALOKACIJA POZIVA (I)</vt:lpstr>
      <vt:lpstr>FINANCIJSKA ALOKACIJA POZIVA (II)</vt:lpstr>
      <vt:lpstr>CILJNE SKUPINE (I)</vt:lpstr>
      <vt:lpstr>CILJNE SKUPINE (II) </vt:lpstr>
      <vt:lpstr>JAVNI POZIV ZA ISKAZ INTERESA</vt:lpstr>
      <vt:lpstr>SPECIFIČNI CILJ POZIVA S CILJNIM SKUPINAMA I POKAZATELJIMA (I)</vt:lpstr>
      <vt:lpstr>SPECIFIČNI CILJ POZIVA S CILJNIM SKUPINAMA I POKAZATELJIMA (II)</vt:lpstr>
      <vt:lpstr>PRIHVATLJIVA AKTIVNOST (I)</vt:lpstr>
      <vt:lpstr>PRIHVATLJIVA AKTIVNOST (II)</vt:lpstr>
      <vt:lpstr>MJERLJIVI ISHODI</vt:lpstr>
      <vt:lpstr>PRIHVATLJIVI PRIJAVITELJI </vt:lpstr>
      <vt:lpstr>PRIHVATLJIVI PARTNERI</vt:lpstr>
      <vt:lpstr>UVJETI PRIHVATLJIVOSTI PRIJAVITELJA</vt:lpstr>
      <vt:lpstr>UVJETI PRIHVATLJIVOSTI PRIJAVITELJA I PARTNERA</vt:lpstr>
      <vt:lpstr>PRIHVATLJIVI TROŠKOVI</vt:lpstr>
      <vt:lpstr>UPOTREBA POJEDNOSTAVLJENIH TROŠKOVNIH OPCIJA (I)</vt:lpstr>
      <vt:lpstr>UPOTREBA POJEDNOSTAVLJENIH TROŠKOVNIH OPCIJA (II)</vt:lpstr>
      <vt:lpstr>UPOTREBA POJEDNOSTAVLJENIH TROŠKOVNIH OPCIJA (III)</vt:lpstr>
      <vt:lpstr>NEPRIHVATLJIVI TROŠKOVI (I)</vt:lpstr>
      <vt:lpstr>NEPRIHVATLJIVI TROŠKOVI (II)</vt:lpstr>
      <vt:lpstr>LOKACIJA I RAZDOBLJE PROVEDBE </vt:lpstr>
      <vt:lpstr>POSTUPAK PRIJAVE </vt:lpstr>
      <vt:lpstr>POSTUPAK DODJELE BESPOVRATNIH SREDSTAVA</vt:lpstr>
      <vt:lpstr>ODLUKA O FINANCIRANJU </vt:lpstr>
      <vt:lpstr>INDIKATIVNI VREMENSKI ROKOVI</vt:lpstr>
      <vt:lpstr>PowerPoint prezentacija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ESF+</dc:creator>
  <cp:lastModifiedBy>PT1</cp:lastModifiedBy>
  <cp:revision>166</cp:revision>
  <dcterms:created xsi:type="dcterms:W3CDTF">2021-08-17T10:54:28Z</dcterms:created>
  <dcterms:modified xsi:type="dcterms:W3CDTF">2023-09-14T10:36:23Z</dcterms:modified>
</cp:coreProperties>
</file>