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8" r:id="rId3"/>
    <p:sldId id="349" r:id="rId4"/>
    <p:sldId id="325" r:id="rId5"/>
    <p:sldId id="332" r:id="rId6"/>
    <p:sldId id="277" r:id="rId7"/>
    <p:sldId id="330" r:id="rId8"/>
    <p:sldId id="329" r:id="rId9"/>
    <p:sldId id="266" r:id="rId10"/>
    <p:sldId id="267" r:id="rId11"/>
    <p:sldId id="320" r:id="rId12"/>
    <p:sldId id="307" r:id="rId13"/>
    <p:sldId id="269" r:id="rId14"/>
    <p:sldId id="308" r:id="rId15"/>
    <p:sldId id="327" r:id="rId16"/>
    <p:sldId id="326" r:id="rId17"/>
    <p:sldId id="333" r:id="rId18"/>
    <p:sldId id="334" r:id="rId19"/>
    <p:sldId id="351" r:id="rId20"/>
    <p:sldId id="335" r:id="rId21"/>
    <p:sldId id="321" r:id="rId22"/>
    <p:sldId id="352" r:id="rId23"/>
    <p:sldId id="353" r:id="rId24"/>
    <p:sldId id="354" r:id="rId25"/>
    <p:sldId id="355" r:id="rId26"/>
    <p:sldId id="336" r:id="rId27"/>
    <p:sldId id="337" r:id="rId28"/>
    <p:sldId id="338" r:id="rId29"/>
    <p:sldId id="340" r:id="rId30"/>
    <p:sldId id="356" r:id="rId31"/>
    <p:sldId id="350" r:id="rId32"/>
    <p:sldId id="341" r:id="rId33"/>
    <p:sldId id="343" r:id="rId34"/>
    <p:sldId id="344" r:id="rId35"/>
    <p:sldId id="345" r:id="rId36"/>
    <p:sldId id="346" r:id="rId37"/>
    <p:sldId id="347" r:id="rId38"/>
    <p:sldId id="357" r:id="rId39"/>
    <p:sldId id="275" r:id="rId4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rvoje Matus" initials="HM" lastIdx="9" clrIdx="0"/>
  <p:cmAuthor id="1" name="VESNA JAKOPEC" initials="MRM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9C7E8"/>
    <a:srgbClr val="EB41B2"/>
    <a:srgbClr val="FFFFCC"/>
    <a:srgbClr val="000000"/>
    <a:srgbClr val="D81898"/>
    <a:srgbClr val="BDADB8"/>
    <a:srgbClr val="FFFF00"/>
    <a:srgbClr val="99CC00"/>
    <a:srgbClr val="E88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 snapToGrid="0" snapToObjects="1"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D8DD3-FC90-43D5-A0DD-95A4EFE38C2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EF781D1-40B6-4322-B2F8-A0BF6E09986D}">
      <dgm:prSet phldrT="[Tekst]"/>
      <dgm:spPr>
        <a:solidFill>
          <a:srgbClr val="BDADB8"/>
        </a:solidFill>
      </dgm:spPr>
      <dgm:t>
        <a:bodyPr/>
        <a:lstStyle/>
        <a:p>
          <a:r>
            <a:rPr lang="hr-HR" dirty="0" smtClean="0">
              <a:latin typeface="+mj-lt"/>
            </a:rPr>
            <a:t>Komponenta 1</a:t>
          </a:r>
          <a:endParaRPr lang="hr-HR" dirty="0">
            <a:latin typeface="+mj-lt"/>
          </a:endParaRPr>
        </a:p>
      </dgm:t>
    </dgm:pt>
    <dgm:pt modelId="{766201E0-DB88-40F4-A347-08E1E62D4815}" type="parTrans" cxnId="{6A5A1529-E7DC-4C96-B8D3-87FAF7C042FA}">
      <dgm:prSet/>
      <dgm:spPr/>
      <dgm:t>
        <a:bodyPr/>
        <a:lstStyle/>
        <a:p>
          <a:endParaRPr lang="hr-HR"/>
        </a:p>
      </dgm:t>
    </dgm:pt>
    <dgm:pt modelId="{550B591E-766E-440B-BA89-DD267B08DA8D}" type="sibTrans" cxnId="{6A5A1529-E7DC-4C96-B8D3-87FAF7C042FA}">
      <dgm:prSet/>
      <dgm:spPr/>
      <dgm:t>
        <a:bodyPr/>
        <a:lstStyle/>
        <a:p>
          <a:endParaRPr lang="hr-HR"/>
        </a:p>
      </dgm:t>
    </dgm:pt>
    <dgm:pt modelId="{B92F37BC-A6BA-4888-B00C-EAB5E463718C}">
      <dgm:prSet phldrT="[Tekst]"/>
      <dgm:spPr/>
      <dgm:t>
        <a:bodyPr/>
        <a:lstStyle/>
        <a:p>
          <a:r>
            <a:rPr lang="hr-HR" dirty="0" smtClean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dirty="0">
            <a:latin typeface="Calibri" panose="020F0502020204030204" pitchFamily="34" charset="0"/>
          </a:endParaRPr>
        </a:p>
      </dgm:t>
    </dgm:pt>
    <dgm:pt modelId="{82E29D71-F404-4B8C-A40A-780371A33A17}" type="parTrans" cxnId="{82949A73-6269-4A78-B904-9D71B3B17D2D}">
      <dgm:prSet/>
      <dgm:spPr/>
      <dgm:t>
        <a:bodyPr/>
        <a:lstStyle/>
        <a:p>
          <a:endParaRPr lang="hr-HR"/>
        </a:p>
      </dgm:t>
    </dgm:pt>
    <dgm:pt modelId="{4EB6AF06-4D22-42BD-B565-76C2AEC7BF55}" type="sibTrans" cxnId="{82949A73-6269-4A78-B904-9D71B3B17D2D}">
      <dgm:prSet/>
      <dgm:spPr/>
      <dgm:t>
        <a:bodyPr/>
        <a:lstStyle/>
        <a:p>
          <a:endParaRPr lang="hr-HR"/>
        </a:p>
      </dgm:t>
    </dgm:pt>
    <dgm:pt modelId="{9DF8FB08-B738-417A-9E1B-C65AAA726607}">
      <dgm:prSet phldrT="[Tekst]"/>
      <dgm:spPr>
        <a:solidFill>
          <a:srgbClr val="BDADB8"/>
        </a:solidFill>
      </dgm:spPr>
      <dgm:t>
        <a:bodyPr/>
        <a:lstStyle/>
        <a:p>
          <a:endParaRPr lang="hr-HR" dirty="0" smtClean="0"/>
        </a:p>
        <a:p>
          <a:r>
            <a:rPr lang="hr-HR" dirty="0" smtClean="0">
              <a:latin typeface="Calibri" panose="020F0502020204030204" pitchFamily="34" charset="0"/>
            </a:rPr>
            <a:t>Komponenta 2</a:t>
          </a:r>
        </a:p>
        <a:p>
          <a:endParaRPr lang="hr-HR" dirty="0"/>
        </a:p>
      </dgm:t>
    </dgm:pt>
    <dgm:pt modelId="{BE89C383-C68C-45BE-A010-FF4DF4B7E4F3}" type="parTrans" cxnId="{98822F10-9E1B-4B37-AAEB-889A2F3F6721}">
      <dgm:prSet/>
      <dgm:spPr/>
      <dgm:t>
        <a:bodyPr/>
        <a:lstStyle/>
        <a:p>
          <a:endParaRPr lang="hr-HR"/>
        </a:p>
      </dgm:t>
    </dgm:pt>
    <dgm:pt modelId="{42D87ACD-13A7-47FC-84AE-049DBCB11156}" type="sibTrans" cxnId="{98822F10-9E1B-4B37-AAEB-889A2F3F6721}">
      <dgm:prSet/>
      <dgm:spPr/>
      <dgm:t>
        <a:bodyPr/>
        <a:lstStyle/>
        <a:p>
          <a:endParaRPr lang="hr-HR"/>
        </a:p>
      </dgm:t>
    </dgm:pt>
    <dgm:pt modelId="{1AE4187D-D491-4D8B-A104-BACF41F80A23}">
      <dgm:prSet phldrT="[Tekst]"/>
      <dgm:spPr/>
      <dgm:t>
        <a:bodyPr/>
        <a:lstStyle/>
        <a:p>
          <a:r>
            <a:rPr lang="hr-HR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dirty="0">
            <a:latin typeface="+mn-lt"/>
          </a:endParaRPr>
        </a:p>
      </dgm:t>
    </dgm:pt>
    <dgm:pt modelId="{590C4B82-8447-40E0-8C10-991B86853734}" type="parTrans" cxnId="{F6FC6FD4-04B9-4A3E-AA39-779787A19F86}">
      <dgm:prSet/>
      <dgm:spPr/>
      <dgm:t>
        <a:bodyPr/>
        <a:lstStyle/>
        <a:p>
          <a:endParaRPr lang="hr-HR"/>
        </a:p>
      </dgm:t>
    </dgm:pt>
    <dgm:pt modelId="{C5E107EB-6934-4D36-B195-26C967A9ABE0}" type="sibTrans" cxnId="{F6FC6FD4-04B9-4A3E-AA39-779787A19F86}">
      <dgm:prSet/>
      <dgm:spPr/>
      <dgm:t>
        <a:bodyPr/>
        <a:lstStyle/>
        <a:p>
          <a:endParaRPr lang="hr-HR"/>
        </a:p>
      </dgm:t>
    </dgm:pt>
    <dgm:pt modelId="{754748C5-343A-462F-9630-5403B82FE544}">
      <dgm:prSet phldrT="[Tekst]"/>
      <dgm:spPr/>
      <dgm:t>
        <a:bodyPr/>
        <a:lstStyle/>
        <a:p>
          <a:r>
            <a:rPr lang="hr-HR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Osigurati održivo funkcioniranje Lokalnih partnerstava za zapošljavanje</a:t>
          </a:r>
          <a:endParaRPr lang="hr-HR" dirty="0">
            <a:latin typeface="+mn-lt"/>
          </a:endParaRPr>
        </a:p>
      </dgm:t>
    </dgm:pt>
    <dgm:pt modelId="{248732AC-CBA0-4273-B50F-D4F944735C68}" type="parTrans" cxnId="{8497CDED-22B3-4355-BB04-848508845258}">
      <dgm:prSet/>
      <dgm:spPr/>
      <dgm:t>
        <a:bodyPr/>
        <a:lstStyle/>
        <a:p>
          <a:endParaRPr lang="hr-HR"/>
        </a:p>
      </dgm:t>
    </dgm:pt>
    <dgm:pt modelId="{17136F59-E514-4263-BEA9-8800CBAD0907}" type="sibTrans" cxnId="{8497CDED-22B3-4355-BB04-848508845258}">
      <dgm:prSet/>
      <dgm:spPr/>
      <dgm:t>
        <a:bodyPr/>
        <a:lstStyle/>
        <a:p>
          <a:endParaRPr lang="hr-HR"/>
        </a:p>
      </dgm:t>
    </dgm:pt>
    <dgm:pt modelId="{0AE90CA0-7DE4-42C2-8F2B-C7F439133762}" type="pres">
      <dgm:prSet presAssocID="{D69D8DD3-FC90-43D5-A0DD-95A4EFE38C2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C617D40-9FA6-4700-BF48-436DB3B9C4F1}" type="pres">
      <dgm:prSet presAssocID="{7EF781D1-40B6-4322-B2F8-A0BF6E09986D}" presName="linNode" presStyleCnt="0"/>
      <dgm:spPr/>
    </dgm:pt>
    <dgm:pt modelId="{972B4EBC-BCE1-4D7F-A542-F9F97DA0530E}" type="pres">
      <dgm:prSet presAssocID="{7EF781D1-40B6-4322-B2F8-A0BF6E09986D}" presName="parentShp" presStyleLbl="node1" presStyleIdx="0" presStyleCnt="2" custScaleY="820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8CFB81-EFD1-49DA-B0EE-88320617DE57}" type="pres">
      <dgm:prSet presAssocID="{7EF781D1-40B6-4322-B2F8-A0BF6E09986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C4402A-41B2-4F3E-BB0D-4C232F499E9E}" type="pres">
      <dgm:prSet presAssocID="{550B591E-766E-440B-BA89-DD267B08DA8D}" presName="spacing" presStyleCnt="0"/>
      <dgm:spPr/>
    </dgm:pt>
    <dgm:pt modelId="{9D0ED3E6-F3FC-421D-BD3B-4354593163A1}" type="pres">
      <dgm:prSet presAssocID="{9DF8FB08-B738-417A-9E1B-C65AAA726607}" presName="linNode" presStyleCnt="0"/>
      <dgm:spPr/>
    </dgm:pt>
    <dgm:pt modelId="{E0F1CC22-7AE7-4B05-8342-505523D93110}" type="pres">
      <dgm:prSet presAssocID="{9DF8FB08-B738-417A-9E1B-C65AAA726607}" presName="parentShp" presStyleLbl="node1" presStyleIdx="1" presStyleCnt="2" custScaleY="826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994050-E3AD-41D5-9F98-FD58CF827805}" type="pres">
      <dgm:prSet presAssocID="{9DF8FB08-B738-417A-9E1B-C65AAA7266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822F10-9E1B-4B37-AAEB-889A2F3F6721}" srcId="{D69D8DD3-FC90-43D5-A0DD-95A4EFE38C2B}" destId="{9DF8FB08-B738-417A-9E1B-C65AAA726607}" srcOrd="1" destOrd="0" parTransId="{BE89C383-C68C-45BE-A010-FF4DF4B7E4F3}" sibTransId="{42D87ACD-13A7-47FC-84AE-049DBCB11156}"/>
    <dgm:cxn modelId="{82949A73-6269-4A78-B904-9D71B3B17D2D}" srcId="{7EF781D1-40B6-4322-B2F8-A0BF6E09986D}" destId="{B92F37BC-A6BA-4888-B00C-EAB5E463718C}" srcOrd="0" destOrd="0" parTransId="{82E29D71-F404-4B8C-A40A-780371A33A17}" sibTransId="{4EB6AF06-4D22-42BD-B565-76C2AEC7BF55}"/>
    <dgm:cxn modelId="{C4CC1D83-22AB-4624-A3DA-0E1EAAC16190}" type="presOf" srcId="{7EF781D1-40B6-4322-B2F8-A0BF6E09986D}" destId="{972B4EBC-BCE1-4D7F-A542-F9F97DA0530E}" srcOrd="0" destOrd="0" presId="urn:microsoft.com/office/officeart/2005/8/layout/vList6"/>
    <dgm:cxn modelId="{0B8022DA-7E5F-4105-8A5C-5029D78E143C}" type="presOf" srcId="{1AE4187D-D491-4D8B-A104-BACF41F80A23}" destId="{6D994050-E3AD-41D5-9F98-FD58CF827805}" srcOrd="0" destOrd="0" presId="urn:microsoft.com/office/officeart/2005/8/layout/vList6"/>
    <dgm:cxn modelId="{051BC782-AE3E-476A-A986-83908BF8675B}" type="presOf" srcId="{D69D8DD3-FC90-43D5-A0DD-95A4EFE38C2B}" destId="{0AE90CA0-7DE4-42C2-8F2B-C7F439133762}" srcOrd="0" destOrd="0" presId="urn:microsoft.com/office/officeart/2005/8/layout/vList6"/>
    <dgm:cxn modelId="{7C8FF4ED-5DF3-4A8C-A280-941077FA11CD}" type="presOf" srcId="{B92F37BC-A6BA-4888-B00C-EAB5E463718C}" destId="{318CFB81-EFD1-49DA-B0EE-88320617DE57}" srcOrd="0" destOrd="0" presId="urn:microsoft.com/office/officeart/2005/8/layout/vList6"/>
    <dgm:cxn modelId="{F6FC6FD4-04B9-4A3E-AA39-779787A19F86}" srcId="{9DF8FB08-B738-417A-9E1B-C65AAA726607}" destId="{1AE4187D-D491-4D8B-A104-BACF41F80A23}" srcOrd="0" destOrd="0" parTransId="{590C4B82-8447-40E0-8C10-991B86853734}" sibTransId="{C5E107EB-6934-4D36-B195-26C967A9ABE0}"/>
    <dgm:cxn modelId="{8497CDED-22B3-4355-BB04-848508845258}" srcId="{9DF8FB08-B738-417A-9E1B-C65AAA726607}" destId="{754748C5-343A-462F-9630-5403B82FE544}" srcOrd="1" destOrd="0" parTransId="{248732AC-CBA0-4273-B50F-D4F944735C68}" sibTransId="{17136F59-E514-4263-BEA9-8800CBAD0907}"/>
    <dgm:cxn modelId="{6A5A1529-E7DC-4C96-B8D3-87FAF7C042FA}" srcId="{D69D8DD3-FC90-43D5-A0DD-95A4EFE38C2B}" destId="{7EF781D1-40B6-4322-B2F8-A0BF6E09986D}" srcOrd="0" destOrd="0" parTransId="{766201E0-DB88-40F4-A347-08E1E62D4815}" sibTransId="{550B591E-766E-440B-BA89-DD267B08DA8D}"/>
    <dgm:cxn modelId="{D3FF973B-563F-4EBA-ABF6-23505527D19F}" type="presOf" srcId="{9DF8FB08-B738-417A-9E1B-C65AAA726607}" destId="{E0F1CC22-7AE7-4B05-8342-505523D93110}" srcOrd="0" destOrd="0" presId="urn:microsoft.com/office/officeart/2005/8/layout/vList6"/>
    <dgm:cxn modelId="{20E83CD8-5A1E-46B3-83A4-E66FDAD99260}" type="presOf" srcId="{754748C5-343A-462F-9630-5403B82FE544}" destId="{6D994050-E3AD-41D5-9F98-FD58CF827805}" srcOrd="0" destOrd="1" presId="urn:microsoft.com/office/officeart/2005/8/layout/vList6"/>
    <dgm:cxn modelId="{D9BE196B-6A03-45B2-B2BA-899AB2A83139}" type="presParOf" srcId="{0AE90CA0-7DE4-42C2-8F2B-C7F439133762}" destId="{7C617D40-9FA6-4700-BF48-436DB3B9C4F1}" srcOrd="0" destOrd="0" presId="urn:microsoft.com/office/officeart/2005/8/layout/vList6"/>
    <dgm:cxn modelId="{ED9A1947-2716-4511-906F-096085E29FF9}" type="presParOf" srcId="{7C617D40-9FA6-4700-BF48-436DB3B9C4F1}" destId="{972B4EBC-BCE1-4D7F-A542-F9F97DA0530E}" srcOrd="0" destOrd="0" presId="urn:microsoft.com/office/officeart/2005/8/layout/vList6"/>
    <dgm:cxn modelId="{D9C34456-EEA7-4831-A0E1-B909CC4048A3}" type="presParOf" srcId="{7C617D40-9FA6-4700-BF48-436DB3B9C4F1}" destId="{318CFB81-EFD1-49DA-B0EE-88320617DE57}" srcOrd="1" destOrd="0" presId="urn:microsoft.com/office/officeart/2005/8/layout/vList6"/>
    <dgm:cxn modelId="{505FDED8-1F2E-4D85-8D63-95DDD69E66E7}" type="presParOf" srcId="{0AE90CA0-7DE4-42C2-8F2B-C7F439133762}" destId="{31C4402A-41B2-4F3E-BB0D-4C232F499E9E}" srcOrd="1" destOrd="0" presId="urn:microsoft.com/office/officeart/2005/8/layout/vList6"/>
    <dgm:cxn modelId="{58028449-6E79-495F-A099-9E87AF22A20B}" type="presParOf" srcId="{0AE90CA0-7DE4-42C2-8F2B-C7F439133762}" destId="{9D0ED3E6-F3FC-421D-BD3B-4354593163A1}" srcOrd="2" destOrd="0" presId="urn:microsoft.com/office/officeart/2005/8/layout/vList6"/>
    <dgm:cxn modelId="{79AB2BAC-2E36-4B5F-943A-F73B594F2440}" type="presParOf" srcId="{9D0ED3E6-F3FC-421D-BD3B-4354593163A1}" destId="{E0F1CC22-7AE7-4B05-8342-505523D93110}" srcOrd="0" destOrd="0" presId="urn:microsoft.com/office/officeart/2005/8/layout/vList6"/>
    <dgm:cxn modelId="{117C569F-6135-42C9-B9F3-148FAF215918}" type="presParOf" srcId="{9D0ED3E6-F3FC-421D-BD3B-4354593163A1}" destId="{6D994050-E3AD-41D5-9F98-FD58CF8278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CFB81-EFD1-49DA-B0EE-88320617DE57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sz="1900" kern="1200" dirty="0">
            <a:latin typeface="Calibri" panose="020F0502020204030204" pitchFamily="34" charset="0"/>
          </a:endParaRPr>
        </a:p>
      </dsp:txBody>
      <dsp:txXfrm>
        <a:off x="3291839" y="269889"/>
        <a:ext cx="4129750" cy="1616020"/>
      </dsp:txXfrm>
    </dsp:sp>
    <dsp:sp modelId="{972B4EBC-BCE1-4D7F-A542-F9F97DA0530E}">
      <dsp:nvSpPr>
        <dsp:cNvPr id="0" name=""/>
        <dsp:cNvSpPr/>
      </dsp:nvSpPr>
      <dsp:spPr>
        <a:xfrm>
          <a:off x="0" y="194087"/>
          <a:ext cx="3291840" cy="1767625"/>
        </a:xfrm>
        <a:prstGeom prst="roundRect">
          <a:avLst/>
        </a:prstGeom>
        <a:solidFill>
          <a:srgbClr val="BDAD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+mj-lt"/>
            </a:rPr>
            <a:t>Komponenta 1</a:t>
          </a:r>
          <a:endParaRPr lang="hr-HR" sz="2800" kern="1200" dirty="0">
            <a:latin typeface="+mj-lt"/>
          </a:endParaRPr>
        </a:p>
      </dsp:txBody>
      <dsp:txXfrm>
        <a:off x="86288" y="280375"/>
        <a:ext cx="3119264" cy="1595049"/>
      </dsp:txXfrm>
    </dsp:sp>
    <dsp:sp modelId="{6D994050-E3AD-41D5-9F98-FD58CF827805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sz="1900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Osigurati održivo funkcioniranje Lokalnih partnerstava za zapošljavanje</a:t>
          </a:r>
          <a:endParaRPr lang="hr-HR" sz="1900" kern="1200" dirty="0">
            <a:latin typeface="+mn-lt"/>
          </a:endParaRPr>
        </a:p>
      </dsp:txBody>
      <dsp:txXfrm>
        <a:off x="3291839" y="2640053"/>
        <a:ext cx="4129750" cy="1616020"/>
      </dsp:txXfrm>
    </dsp:sp>
    <dsp:sp modelId="{E0F1CC22-7AE7-4B05-8342-505523D93110}">
      <dsp:nvSpPr>
        <dsp:cNvPr id="0" name=""/>
        <dsp:cNvSpPr/>
      </dsp:nvSpPr>
      <dsp:spPr>
        <a:xfrm>
          <a:off x="0" y="2557129"/>
          <a:ext cx="3291840" cy="1781867"/>
        </a:xfrm>
        <a:prstGeom prst="roundRect">
          <a:avLst/>
        </a:prstGeom>
        <a:solidFill>
          <a:srgbClr val="BDAD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Calibri" panose="020F0502020204030204" pitchFamily="34" charset="0"/>
            </a:rPr>
            <a:t>Komponenta 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/>
        </a:p>
      </dsp:txBody>
      <dsp:txXfrm>
        <a:off x="86984" y="2644113"/>
        <a:ext cx="3117872" cy="160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F9BF-CAF0-4929-9456-59AA3B701885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DF45-2008-4F03-89EE-758982C40B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44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4E27-EEDB-4BE7-BCF9-0553D7BDE7DD}" type="datetimeFigureOut">
              <a:rPr lang="hr-HR" smtClean="0"/>
              <a:t>2.5.2017.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9AE8-D75F-4801-AD00-22863A05A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65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34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8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70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>
                <a:solidFill>
                  <a:prstClr val="black"/>
                </a:solidFill>
              </a:rPr>
              <a:pPr/>
              <a:t>15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>
                <a:solidFill>
                  <a:prstClr val="black"/>
                </a:solidFill>
              </a:rPr>
              <a:pPr/>
              <a:t>16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5/2/2017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.hr/wordpress/wp-content/uploads/2015/02/Pokazatelji-provedbe-i-pra&#263;enje-sudionika-ESF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24" y="-63795"/>
            <a:ext cx="9345012" cy="70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14325" y="2466753"/>
            <a:ext cx="4863156" cy="202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hr-H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sz="2800" b="1" dirty="0" smtClean="0">
                <a:latin typeface="+mn-lt"/>
                <a:cs typeface="Times New Roman" panose="02020603050405020304" pitchFamily="18" charset="0"/>
              </a:rPr>
              <a:t>Predstavljanje Poziva</a:t>
            </a:r>
          </a:p>
          <a:p>
            <a:pPr eaLnBrk="1" hangingPunct="1"/>
            <a:endParaRPr lang="hr-HR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Lokalne </a:t>
            </a: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inicijative </a:t>
            </a: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za p</a:t>
            </a:r>
            <a:r>
              <a:rPr lang="ta-IN" sz="3200" b="1" dirty="0" smtClean="0">
                <a:latin typeface="+mj-lt"/>
                <a:cs typeface="Myriad Pro Light SemiExt" charset="0"/>
              </a:rPr>
              <a:t>ot</a:t>
            </a:r>
            <a:r>
              <a:rPr lang="hr-HR" sz="3200" b="1" dirty="0" err="1" smtClean="0">
                <a:latin typeface="+mj-lt"/>
                <a:cs typeface="Times New Roman" panose="02020603050405020304" pitchFamily="18" charset="0"/>
              </a:rPr>
              <a:t>icanje</a:t>
            </a:r>
            <a:r>
              <a:rPr lang="hr-HR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zapošljavanja</a:t>
            </a: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- faza </a:t>
            </a:r>
            <a:r>
              <a:rPr lang="hr-HR" sz="3200" b="1" dirty="0">
                <a:latin typeface="+mj-lt"/>
                <a:cs typeface="Times New Roman" panose="02020603050405020304" pitchFamily="18" charset="0"/>
              </a:rPr>
              <a:t>III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hr-HR" sz="4100" dirty="0" smtClean="0">
              <a:latin typeface="Myriad Pro Light SemiExt" charset="0"/>
              <a:cs typeface="Myriad Pro Light SemiExt" charset="0"/>
            </a:endParaRPr>
          </a:p>
          <a:p>
            <a:pPr eaLnBrk="1" hangingPunct="1"/>
            <a:endParaRPr lang="hr-HR" sz="4100" dirty="0" smtClean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69464" y="233916"/>
            <a:ext cx="4908017" cy="10313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2000" b="1" dirty="0" smtClean="0">
                <a:solidFill>
                  <a:prstClr val="black"/>
                </a:solidFill>
                <a:ea typeface="ＭＳ Ｐゴシック" charset="0"/>
                <a:cs typeface="Times New Roman" panose="02020603050405020304" pitchFamily="18" charset="0"/>
              </a:rPr>
              <a:t>OPERATIVNI PROGRAM </a:t>
            </a:r>
          </a:p>
          <a:p>
            <a:pPr lvl="0"/>
            <a:r>
              <a:rPr lang="hr-HR" sz="2000" b="1" dirty="0" smtClean="0">
                <a:solidFill>
                  <a:prstClr val="black"/>
                </a:solidFill>
                <a:ea typeface="ＭＳ Ｐゴシック" charset="0"/>
                <a:cs typeface="Times New Roman" panose="02020603050405020304" pitchFamily="18" charset="0"/>
              </a:rPr>
              <a:t>UČINKOVITI LJUDSKI POTENCIJALI 			2014</a:t>
            </a:r>
            <a:r>
              <a:rPr lang="hr-HR" sz="2000" b="1" dirty="0">
                <a:solidFill>
                  <a:prstClr val="black"/>
                </a:solidFill>
                <a:ea typeface="ＭＳ Ｐゴシック" charset="0"/>
                <a:cs typeface="Times New Roman" panose="02020603050405020304" pitchFamily="18" charset="0"/>
              </a:rPr>
              <a:t>.-2020.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POKAZATELJI</a:t>
            </a:r>
            <a:endParaRPr lang="hr-HR" sz="2800" b="1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52322"/>
              </p:ext>
            </p:extLst>
          </p:nvPr>
        </p:nvGraphicFramePr>
        <p:xfrm>
          <a:off x="446568" y="1158949"/>
          <a:ext cx="8091377" cy="327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967"/>
                <a:gridCol w="1616588"/>
                <a:gridCol w="2834567"/>
                <a:gridCol w="1871255"/>
              </a:tblGrid>
              <a:tr h="101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Šifra specifičnih  pokazatelja ostvarenja OP ULJP-a i specifični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Naziv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Opis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 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Elementi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Specifični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Zaposlenici institucija članova lokalnog partnerstva za zapošljavanje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Osoba koja predstavlja instituciju člana LPZ-a i zaposlena u toj instituciji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</a:p>
                    <a:p>
                      <a:pPr algn="just"/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</a:t>
                      </a: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Specifični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Predstavnici</a:t>
                      </a: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članova lokalnog partnerstva za zapošljavanje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Osoba</a:t>
                      </a: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koja predstavlja instituciju člana LPZ-a koja nije zaposlena u toj instituciji</a:t>
                      </a: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KOMPONENTA 2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446567" y="5475768"/>
            <a:ext cx="8091376" cy="712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KOMPONENTA 2</a:t>
            </a:r>
          </a:p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Projektni prijedlog mora doprinositi pokazateljima SO112  s minimalnom vrijednošću 100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46566" y="4611870"/>
            <a:ext cx="8091377" cy="696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KOMPONENTA 1</a:t>
            </a:r>
            <a:endParaRPr lang="hr-HR" sz="1400" b="1" dirty="0">
              <a:solidFill>
                <a:schemeClr val="tx1"/>
              </a:solidFill>
            </a:endParaRPr>
          </a:p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Projektni prijedlog mora doprinositi pokazatelju SO 112 s minimalnom vrijednošću 50</a:t>
            </a:r>
            <a:endParaRPr lang="hr-H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FINANCIJSKA ALOKACIJA</a:t>
            </a:r>
            <a:endParaRPr lang="hr-HR" sz="3200" b="1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94610"/>
              </p:ext>
            </p:extLst>
          </p:nvPr>
        </p:nvGraphicFramePr>
        <p:xfrm>
          <a:off x="489097" y="1158950"/>
          <a:ext cx="7655441" cy="4614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532"/>
                <a:gridCol w="2678649"/>
                <a:gridCol w="2828260"/>
              </a:tblGrid>
              <a:tr h="51194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Ukupna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alokacija  poziva na dostavu projektnih prijedloga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73.440.000,00 kn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Komponenta 1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31.440.000,00 kn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194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Komponenta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2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42.000.000,00 kn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3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IZNOS BESPOVRATNIH SREDSTAVA</a:t>
                      </a:r>
                      <a:endParaRPr lang="hr-H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POTPORE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Najniža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vrijednost potpore</a:t>
                      </a:r>
                      <a:endParaRPr lang="hr-H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hr-HR" sz="1400" b="1" i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Najviša vrijednost potpore</a:t>
                      </a:r>
                      <a:endParaRPr lang="hr-HR" sz="14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9972">
                <a:tc>
                  <a:txBody>
                    <a:bodyPr/>
                    <a:lstStyle/>
                    <a:p>
                      <a:endParaRPr lang="hr-HR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hr-H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Komponenta</a:t>
                      </a: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dirty="0" smtClean="0"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latin typeface="+mn-lt"/>
                        </a:rPr>
                        <a:t>                    400.000,00 kn</a:t>
                      </a:r>
                    </a:p>
                    <a:p>
                      <a:pPr algn="l"/>
                      <a:endParaRPr lang="hr-HR" sz="1400" b="0" dirty="0" smtClean="0">
                        <a:latin typeface="+mn-lt"/>
                      </a:endParaRPr>
                    </a:p>
                    <a:p>
                      <a:pPr algn="l"/>
                      <a:endParaRPr lang="hr-HR" sz="1400" b="0" dirty="0" smtClean="0">
                        <a:latin typeface="+mn-lt"/>
                      </a:endParaRPr>
                    </a:p>
                    <a:p>
                      <a:pPr algn="l"/>
                      <a:r>
                        <a:rPr lang="hr-HR" sz="1400" b="0" dirty="0" smtClean="0">
                          <a:latin typeface="+mn-lt"/>
                        </a:rPr>
                        <a:t>                    </a:t>
                      </a:r>
                      <a:endParaRPr lang="hr-HR" sz="1400" b="0" dirty="0"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1.000.000,00 kn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5916">
                <a:tc>
                  <a:txBody>
                    <a:bodyPr/>
                    <a:lstStyle/>
                    <a:p>
                      <a:endParaRPr lang="hr-HR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Komponenta 2</a:t>
                      </a:r>
                      <a:endParaRPr lang="hr-HR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b="0" dirty="0" smtClean="0">
                        <a:latin typeface="+mn-lt"/>
                      </a:endParaRPr>
                    </a:p>
                    <a:p>
                      <a:r>
                        <a:rPr lang="hr-HR" sz="1400" b="0" dirty="0" smtClean="0">
                          <a:latin typeface="+mn-lt"/>
                        </a:rPr>
                        <a:t>                     700.000,00</a:t>
                      </a:r>
                      <a:r>
                        <a:rPr lang="hr-HR" sz="1400" b="0" baseline="0" dirty="0" smtClean="0">
                          <a:latin typeface="+mn-lt"/>
                        </a:rPr>
                        <a:t> kn</a:t>
                      </a:r>
                      <a:endParaRPr lang="hr-HR" sz="1400" b="0" dirty="0" smtClean="0">
                        <a:latin typeface="+mn-lt"/>
                      </a:endParaRPr>
                    </a:p>
                    <a:p>
                      <a:endParaRPr lang="hr-HR" sz="1400" b="0" dirty="0"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2.000.000,00</a:t>
                      </a: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7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slov 2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95"/>
          </a:xfrm>
        </p:spPr>
        <p:txBody>
          <a:bodyPr/>
          <a:lstStyle/>
          <a:p>
            <a:r>
              <a:rPr lang="hr-HR" sz="3200" b="1" dirty="0" smtClean="0"/>
              <a:t>PRIHVATLJIVI PRIJAVITELJI</a:t>
            </a:r>
            <a:endParaRPr lang="hr-HR" sz="3200" b="1" dirty="0"/>
          </a:p>
        </p:txBody>
      </p:sp>
      <p:sp>
        <p:nvSpPr>
          <p:cNvPr id="29" name="Rezervirano mjesto sadržaja 28"/>
          <p:cNvSpPr>
            <a:spLocks noGrp="1"/>
          </p:cNvSpPr>
          <p:nvPr>
            <p:ph idx="1"/>
          </p:nvPr>
        </p:nvSpPr>
        <p:spPr>
          <a:xfrm>
            <a:off x="457200" y="925034"/>
            <a:ext cx="8229600" cy="520113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2" name="Zaobljeni pravokutnik 31"/>
          <p:cNvSpPr/>
          <p:nvPr/>
        </p:nvSpPr>
        <p:spPr>
          <a:xfrm>
            <a:off x="1350331" y="1020726"/>
            <a:ext cx="2360429" cy="797441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KOMPONENTA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hr-HR" dirty="0"/>
          </a:p>
        </p:txBody>
      </p:sp>
      <p:sp>
        <p:nvSpPr>
          <p:cNvPr id="33" name="Zaobljeni pravokutnik 32"/>
          <p:cNvSpPr/>
          <p:nvPr/>
        </p:nvSpPr>
        <p:spPr>
          <a:xfrm>
            <a:off x="5162107" y="1020726"/>
            <a:ext cx="2286000" cy="7974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KOMPONENTA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hr-HR" dirty="0"/>
          </a:p>
        </p:txBody>
      </p:sp>
      <p:sp>
        <p:nvSpPr>
          <p:cNvPr id="36" name="Zaobljeni pravokutnik 35"/>
          <p:cNvSpPr/>
          <p:nvPr/>
        </p:nvSpPr>
        <p:spPr>
          <a:xfrm>
            <a:off x="728328" y="1892595"/>
            <a:ext cx="3604437" cy="44816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 smtClean="0">
              <a:solidFill>
                <a:schemeClr val="tx1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  <a:p>
            <a:pPr algn="ctr"/>
            <a:endParaRPr lang="hr-HR" sz="1400" b="1" dirty="0" smtClean="0">
              <a:solidFill>
                <a:schemeClr val="tx1"/>
              </a:solidFill>
            </a:endParaRPr>
          </a:p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PRIJAVITELJ MORA BITI PRAVNA OSOBA SA SLJEDEĆIM PRAVNIM STATUSOM:</a:t>
            </a:r>
          </a:p>
          <a:p>
            <a:pPr algn="ctr"/>
            <a:endParaRPr lang="hr-HR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ustanova ( npr. škole, Hrvatski zavod za zapošljavanje, ustanove za obrazovanje odraslih, visokoškolske ustanove i ostale ustanove)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trgovačka društva i obrti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sindikati, udruge sindikata 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 poslodavaca, udruga poslodavaca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poduzetničke potporne institucije evidentirane u jedinstvenom registru poduzetničke infrastrukture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jedinice lokalne i regionalne samouprave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Zadruge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komore</a:t>
            </a:r>
          </a:p>
          <a:p>
            <a:pPr marL="342900" indent="-342900" algn="just">
              <a:buAutoNum type="alphaLcParenR"/>
            </a:pPr>
            <a:endParaRPr lang="hr-HR" sz="1400" dirty="0" smtClean="0">
              <a:solidFill>
                <a:schemeClr val="tx1"/>
              </a:solidFill>
            </a:endParaRPr>
          </a:p>
          <a:p>
            <a:pPr algn="just"/>
            <a:endParaRPr lang="hr-HR" sz="1600" dirty="0" smtClean="0">
              <a:solidFill>
                <a:schemeClr val="tx1"/>
              </a:solidFill>
            </a:endParaRPr>
          </a:p>
          <a:p>
            <a:pPr algn="ctr"/>
            <a:endParaRPr lang="hr-HR" dirty="0"/>
          </a:p>
        </p:txBody>
      </p:sp>
      <p:sp>
        <p:nvSpPr>
          <p:cNvPr id="37" name="Zaobljeni pravokutnik 36"/>
          <p:cNvSpPr/>
          <p:nvPr/>
        </p:nvSpPr>
        <p:spPr>
          <a:xfrm>
            <a:off x="4614531" y="1892595"/>
            <a:ext cx="3732027" cy="4481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r-HR" sz="1400" b="1" dirty="0" smtClean="0">
              <a:solidFill>
                <a:schemeClr val="tx1"/>
              </a:solidFill>
            </a:endParaRPr>
          </a:p>
          <a:p>
            <a:pPr algn="just"/>
            <a:r>
              <a:rPr lang="hr-HR" sz="1400" b="1" dirty="0" smtClean="0">
                <a:solidFill>
                  <a:schemeClr val="tx1"/>
                </a:solidFill>
              </a:rPr>
              <a:t>PRIJAVITELJ MORA BITI PRAVNA OSOBA SA SLJEDEĆIM PRAVNIM STATUSOM:</a:t>
            </a:r>
          </a:p>
          <a:p>
            <a:pPr algn="just"/>
            <a:endParaRPr lang="hr-HR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ustanova  (npr. Škole, Hrvatski zavod za zapošljavanje, ustanove za obrazovanje odraslih, visokoškolske ustanove i ostale ustanove)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poduzetnici ( trgovačka društva i obrti)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sindikati, udruge sindikata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 poslodavaca, udruga poslodavaca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poduzetničke potporne institucije evidentirane u jedinstvenom  registru poduzetničke infrastrukture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jedinice lokalne i regionalne samouprave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zadruge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komore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8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985"/>
          </a:xfrm>
        </p:spPr>
        <p:txBody>
          <a:bodyPr/>
          <a:lstStyle/>
          <a:p>
            <a:r>
              <a:rPr lang="hr-HR" sz="3200" b="1" dirty="0" smtClean="0"/>
              <a:t>PRIHVATLJIVI PRIJAVITELJI</a:t>
            </a:r>
            <a:endParaRPr lang="hr-HR" sz="3200" b="1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7200" y="1052624"/>
            <a:ext cx="8229600" cy="5073540"/>
          </a:xfrm>
        </p:spPr>
        <p:txBody>
          <a:bodyPr/>
          <a:lstStyle/>
          <a:p>
            <a:pPr marL="0" indent="0">
              <a:buNone/>
            </a:pPr>
            <a:r>
              <a:rPr lang="hr-HR" sz="1800" b="1" u="sng" dirty="0" smtClean="0"/>
              <a:t>Napomena:</a:t>
            </a:r>
            <a:endParaRPr lang="hr-HR" sz="1800" b="1" u="sng" dirty="0"/>
          </a:p>
          <a:p>
            <a:pPr algn="just"/>
            <a:r>
              <a:rPr lang="vi-VN" sz="1600" b="1" dirty="0" smtClean="0">
                <a:latin typeface="Calibri" panose="020F0502020204030204" pitchFamily="34" charset="0"/>
              </a:rPr>
              <a:t>Prihvatljivi </a:t>
            </a:r>
            <a:r>
              <a:rPr lang="vi-VN" sz="1600" b="1" dirty="0">
                <a:latin typeface="Calibri" panose="020F0502020204030204" pitchFamily="34" charset="0"/>
              </a:rPr>
              <a:t>prijavitelj za Komponentu 2. mora biti institucija/organizacija za koju je u važećem Sporazumu o partnerstvu navedeno da obavlja poslove tehničkog tajništva lokalnog partnerstva za </a:t>
            </a:r>
            <a:r>
              <a:rPr lang="vi-VN" sz="1600" b="1" dirty="0" smtClean="0">
                <a:latin typeface="Calibri" panose="020F0502020204030204" pitchFamily="34" charset="0"/>
              </a:rPr>
              <a:t>zapošljavanje</a:t>
            </a:r>
            <a:endParaRPr lang="hr-HR" sz="1600" b="1" dirty="0" smtClean="0">
              <a:latin typeface="Calibri" panose="020F0502020204030204" pitchFamily="34" charset="0"/>
            </a:endParaRPr>
          </a:p>
          <a:p>
            <a:pPr algn="just"/>
            <a:r>
              <a:rPr lang="vi-VN" sz="1600" dirty="0" smtClean="0">
                <a:latin typeface="Calibri" panose="020F0502020204030204" pitchFamily="34" charset="0"/>
              </a:rPr>
              <a:t>U slučaju da iz Sporazuma o partnerstvu nije jasno vidljivo koja institucija/organizacija obavlja poslove tehničkog tajništva, ili je u međuvremenu isto izmješteno u drugu organizaciju/instituciju, potrebno je dostaviti relevantni dokument potpisan i ovjeren od strane predsjednika LPZ-a, u kojem je navedeno koja institucija/organizacija obavlja poslove tehničkog tajništva 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algn="just"/>
            <a:r>
              <a:rPr lang="vi-VN" sz="1600" dirty="0" smtClean="0">
                <a:latin typeface="Calibri" panose="020F0502020204030204" pitchFamily="34" charset="0"/>
              </a:rPr>
              <a:t>Sukladno </a:t>
            </a:r>
            <a:r>
              <a:rPr lang="vi-VN" sz="1600" dirty="0">
                <a:latin typeface="Calibri" panose="020F0502020204030204" pitchFamily="34" charset="0"/>
              </a:rPr>
              <a:t>navedenome institucija/organizacija koja obavlja poslove tehničkog tajništva  obavezna je dostaviti popis svih institucija članova Lokalnog partnerstva za </a:t>
            </a:r>
            <a:r>
              <a:rPr lang="vi-VN" sz="1600" dirty="0" smtClean="0">
                <a:latin typeface="Calibri" panose="020F0502020204030204" pitchFamily="34" charset="0"/>
              </a:rPr>
              <a:t>zapošljavanje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algn="just"/>
            <a:r>
              <a:rPr lang="vi-VN" sz="1600" dirty="0" smtClean="0">
                <a:latin typeface="Calibri" panose="020F0502020204030204" pitchFamily="34" charset="0"/>
              </a:rPr>
              <a:t>Navedeni </a:t>
            </a:r>
            <a:r>
              <a:rPr lang="vi-VN" sz="1600" dirty="0">
                <a:latin typeface="Calibri" panose="020F0502020204030204" pitchFamily="34" charset="0"/>
              </a:rPr>
              <a:t>relevantni dokumenti podrazumijevaju evidenciju članstva i organizaciju/instituciju koja obavlja poslove tehničkog tajništva, </a:t>
            </a:r>
            <a:r>
              <a:rPr lang="vi-VN" sz="1600" u="sng" dirty="0">
                <a:latin typeface="Calibri" panose="020F0502020204030204" pitchFamily="34" charset="0"/>
              </a:rPr>
              <a:t>sa stanjem na dan objave ovog Poziva, odnosno zaključno s 10. ožujkom 2017. </a:t>
            </a:r>
            <a:r>
              <a:rPr lang="vi-VN" sz="1600" u="sng" dirty="0" smtClean="0">
                <a:latin typeface="Calibri" panose="020F0502020204030204" pitchFamily="34" charset="0"/>
              </a:rPr>
              <a:t>godine</a:t>
            </a:r>
            <a:endParaRPr lang="hr-HR" sz="1600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u="sng" dirty="0" smtClean="0">
              <a:latin typeface="Calibri" panose="020F0502020204030204" pitchFamily="34" charset="0"/>
            </a:endParaRPr>
          </a:p>
          <a:p>
            <a:r>
              <a:rPr lang="vi-VN" sz="1600" u="sng" dirty="0" smtClean="0">
                <a:latin typeface="Calibri" panose="020F0502020204030204" pitchFamily="34" charset="0"/>
              </a:rPr>
              <a:t>Dostaviti na  adresu: </a:t>
            </a:r>
          </a:p>
          <a:p>
            <a:pPr marL="0" indent="0">
              <a:buNone/>
            </a:pPr>
            <a:r>
              <a:rPr lang="hr-HR" sz="1600" dirty="0" smtClean="0">
                <a:latin typeface="Calibri" panose="020F0502020204030204" pitchFamily="34" charset="0"/>
              </a:rPr>
              <a:t>       </a:t>
            </a:r>
            <a:r>
              <a:rPr lang="vi-VN" sz="1600" dirty="0" smtClean="0">
                <a:latin typeface="Calibri" panose="020F0502020204030204" pitchFamily="34" charset="0"/>
              </a:rPr>
              <a:t>Ministarstvo rada i mirovinskoga sustava, Petračićeva 4, 10</a:t>
            </a:r>
            <a:r>
              <a:rPr lang="hr-HR" sz="1600" dirty="0" smtClean="0">
                <a:latin typeface="Calibri" panose="020F0502020204030204" pitchFamily="34" charset="0"/>
              </a:rPr>
              <a:t> </a:t>
            </a:r>
            <a:r>
              <a:rPr lang="vi-VN" sz="1600" dirty="0" smtClean="0">
                <a:latin typeface="Calibri" panose="020F0502020204030204" pitchFamily="34" charset="0"/>
              </a:rPr>
              <a:t>000 Zagreb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Calibri" panose="020F0502020204030204" pitchFamily="34" charset="0"/>
              </a:rPr>
              <a:t>       </a:t>
            </a:r>
            <a:r>
              <a:rPr lang="vi-VN" sz="1600" u="sng" dirty="0" smtClean="0">
                <a:latin typeface="Calibri" panose="020F0502020204030204" pitchFamily="34" charset="0"/>
              </a:rPr>
              <a:t>najkasnije do 20. ožujka 2017. godin</a:t>
            </a:r>
            <a:r>
              <a:rPr lang="hr-HR" sz="1600" u="sng" dirty="0" smtClean="0">
                <a:latin typeface="Calibri" panose="020F0502020204030204" pitchFamily="34" charset="0"/>
              </a:rPr>
              <a:t>e</a:t>
            </a:r>
            <a:r>
              <a:rPr lang="vi-VN" sz="1600" u="sng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hr-HR" sz="16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PRIHVATLJIVI PARTNERI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15" name="Strelica udesno 14"/>
          <p:cNvSpPr/>
          <p:nvPr/>
        </p:nvSpPr>
        <p:spPr>
          <a:xfrm>
            <a:off x="486441" y="1140257"/>
            <a:ext cx="7937204" cy="869296"/>
          </a:xfrm>
          <a:prstGeom prst="rightArrow">
            <a:avLst/>
          </a:prstGeom>
          <a:gradFill flip="none" rotWithShape="1">
            <a:gsLst>
              <a:gs pos="0">
                <a:srgbClr val="F9C7E8">
                  <a:shade val="30000"/>
                  <a:satMod val="115000"/>
                </a:srgbClr>
              </a:gs>
              <a:gs pos="50000">
                <a:srgbClr val="F9C7E8">
                  <a:shade val="67500"/>
                  <a:satMod val="115000"/>
                </a:srgbClr>
              </a:gs>
              <a:gs pos="100000">
                <a:srgbClr val="F9C7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PARTNERI MORAJU ISPUNJAVATI  SLJEDEĆE UVJETE: </a:t>
            </a:r>
            <a:endParaRPr lang="hr-HR" sz="1600" b="1" dirty="0">
              <a:solidFill>
                <a:schemeClr val="tx1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457200" y="2009553"/>
            <a:ext cx="7974419" cy="4221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r-HR" sz="1600" b="1" dirty="0" smtClean="0">
                <a:solidFill>
                  <a:schemeClr val="tx1"/>
                </a:solidFill>
              </a:rPr>
              <a:t>BITI PRAVNA OSOBA S PRAVNIM STATUSOM</a:t>
            </a:r>
            <a:r>
              <a:rPr lang="hr-HR" sz="16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USTANOVA (NPR. ŠKOLE, HRVATSKI ZAVOD ZA ZAPOŠLJAVANJE, USTANOVE ZA OBRAZOVANJE ODRASLIH, VISOKOŠKOLSKE  USTANOVE I OSTALE USTANOVE)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UDRUGA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PODUZETNICI (TRGOVAČKA DRUŠTVA, OBRTI)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SINDIKATI, UDRUGE SINDIKATA VIŠE RAZINE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UDRUGA POSLODAVACA, UDRUGA POSLODAVACA VIŠE RAZINE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PODUZETNIČKE POTPORNE INSTITUCIJE EVIDENTIRANE U JEDINSTVENOM REGISTRU PODUZETNIČKE INFRASTRUKTURE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JEDINICE LOKALNE I REGIONALNE SAMOUPRAVE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ZADRUGE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KOMORE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748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309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36"/>
          </a:xfrm>
        </p:spPr>
        <p:txBody>
          <a:bodyPr/>
          <a:lstStyle/>
          <a:p>
            <a:r>
              <a:rPr lang="hr-HR" sz="2800" b="1" dirty="0" smtClean="0">
                <a:latin typeface="Calibri" panose="020F0502020204030204" pitchFamily="34" charset="0"/>
              </a:rPr>
              <a:t>BROJ PROJEKTNIH PRIJEDLOGA PO PRIJAVITELJU</a:t>
            </a:r>
            <a:endParaRPr lang="hr-HR" sz="2800" b="1" dirty="0">
              <a:latin typeface="Calibri" panose="020F050202020403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223285" y="1288204"/>
            <a:ext cx="84635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 smtClean="0"/>
              <a:t>Prijavitelj </a:t>
            </a:r>
            <a:r>
              <a:rPr lang="hr-HR" sz="1600" dirty="0"/>
              <a:t>se može prijaviti na </a:t>
            </a:r>
            <a:r>
              <a:rPr lang="hr-HR" sz="1600" b="1" dirty="0"/>
              <a:t>Komponentu </a:t>
            </a:r>
            <a:r>
              <a:rPr lang="hr-HR" sz="1600" b="1" dirty="0" smtClean="0"/>
              <a:t>1</a:t>
            </a:r>
            <a:r>
              <a:rPr lang="hr-HR" sz="1600" dirty="0" smtClean="0"/>
              <a:t> </a:t>
            </a:r>
            <a:r>
              <a:rPr lang="hr-HR" sz="1600" dirty="0"/>
              <a:t>i </a:t>
            </a:r>
            <a:r>
              <a:rPr lang="hr-HR" sz="1600" b="1" dirty="0"/>
              <a:t>Komponentu </a:t>
            </a:r>
            <a:r>
              <a:rPr lang="hr-HR" sz="1600" b="1" dirty="0" smtClean="0"/>
              <a:t>2</a:t>
            </a:r>
            <a:r>
              <a:rPr lang="hr-HR" sz="1600" dirty="0" smtClean="0"/>
              <a:t>, </a:t>
            </a:r>
            <a:r>
              <a:rPr lang="hr-HR" sz="1600" dirty="0"/>
              <a:t>ali sa različitim projektnim </a:t>
            </a:r>
            <a:r>
              <a:rPr lang="hr-HR" sz="1600" dirty="0" smtClean="0"/>
              <a:t>prijedlozima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 smtClean="0"/>
              <a:t>U </a:t>
            </a:r>
            <a:r>
              <a:rPr lang="hr-HR" sz="1600" dirty="0"/>
              <a:t>okviru jednog projektnog prijedloga </a:t>
            </a:r>
            <a:r>
              <a:rPr lang="hr-HR" sz="1600" dirty="0" smtClean="0"/>
              <a:t>nije dozvoljeno </a:t>
            </a:r>
            <a:r>
              <a:rPr lang="hr-HR" sz="1600" dirty="0"/>
              <a:t>prijavljivanje na više od jedne komponente. Takvi projektni prijedlozi  bit će isključeni iz postupka.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 </a:t>
            </a:r>
            <a:r>
              <a:rPr lang="hr-HR" sz="1600" b="1" dirty="0"/>
              <a:t>K</a:t>
            </a:r>
            <a:r>
              <a:rPr lang="hr-HR" sz="1600" b="1" dirty="0" smtClean="0"/>
              <a:t>omponenti </a:t>
            </a:r>
            <a:r>
              <a:rPr lang="hr-HR" sz="1600" b="1" dirty="0"/>
              <a:t>2</a:t>
            </a:r>
            <a:r>
              <a:rPr lang="hr-HR" sz="1600" dirty="0"/>
              <a:t> prihvatljiva je samo jedna prijava po svakom pojedinom lokalnom partnerstvu za zapošljavanje.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 okviru pojedine komponente prijavitelj može dostaviti samo jedan projektni prijedlog.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Svaki regionalni i područni ured HZZ-a može dostaviti po jedan projektni prijedlog u sklopu pojedine komponente.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Ukoliko prijavitelj na Poziv u okviru pojedine komponente dostavi više od jednog projektnog prijedloga, u obzir će se uzeti onaj projektni prijedlog koji je prvi službeno zaprimljen od strane Ureda za financiranje i ugovaranje projekata Europske unije, Hrvatskog zavoda za zapošljavanje.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Prijavitelj može istovremeno biti partner u drugoj prijavi. Partneri mogu sudjelovati u više od jedne projektne prijave.</a:t>
            </a:r>
          </a:p>
          <a:p>
            <a:pPr algn="just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04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841"/>
          </a:xfrm>
        </p:spPr>
        <p:txBody>
          <a:bodyPr/>
          <a:lstStyle/>
          <a:p>
            <a:r>
              <a:rPr lang="hr-HR" sz="3200" b="1" dirty="0" smtClean="0"/>
              <a:t>LOKACIJA,TRAJANJE I POČETAK PROVEDBE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102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nn-NO" sz="800" dirty="0"/>
          </a:p>
          <a:p>
            <a:pPr marL="0" indent="0" algn="just">
              <a:buNone/>
            </a:pPr>
            <a:endParaRPr lang="nn-NO" sz="800" dirty="0"/>
          </a:p>
          <a:p>
            <a:pPr marL="0" indent="0" algn="just">
              <a:buNone/>
            </a:pPr>
            <a:endParaRPr lang="hr-HR" sz="800" dirty="0"/>
          </a:p>
          <a:p>
            <a:pPr marL="0" indent="0" algn="just">
              <a:buNone/>
            </a:pPr>
            <a:endParaRPr lang="hr-HR" sz="8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18" name="Dijagram toka: Bušena vrpca 17"/>
          <p:cNvSpPr/>
          <p:nvPr/>
        </p:nvSpPr>
        <p:spPr>
          <a:xfrm>
            <a:off x="1222743" y="997548"/>
            <a:ext cx="1967024" cy="1368197"/>
          </a:xfrm>
          <a:prstGeom prst="flowChartPunchedTape">
            <a:avLst/>
          </a:prstGeom>
          <a:solidFill>
            <a:srgbClr val="EB41B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LOKACIJA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20" name="Dijagram toka: Bušena vrpca 19"/>
          <p:cNvSpPr/>
          <p:nvPr/>
        </p:nvSpPr>
        <p:spPr>
          <a:xfrm>
            <a:off x="5273749" y="997547"/>
            <a:ext cx="2009553" cy="1368197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TRAJANJE I POČETAK PROVEDBE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1" name="Zaobljeni pravokutnik 20"/>
          <p:cNvSpPr/>
          <p:nvPr/>
        </p:nvSpPr>
        <p:spPr>
          <a:xfrm>
            <a:off x="430619" y="2482703"/>
            <a:ext cx="3460897" cy="39925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Projektne aktivnosti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moraju se provoditi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u Republici Hrvatskoj. </a:t>
            </a:r>
            <a:endParaRPr lang="hr-H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Ako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je to opravdano i nužno za postizanje ciljeva projekta, pojedine aktivnosti (npr. studijska putovanja) moguće je organizirati izvan teritorija Republike Hrvatske. </a:t>
            </a:r>
          </a:p>
        </p:txBody>
      </p:sp>
      <p:sp>
        <p:nvSpPr>
          <p:cNvPr id="22" name="Zaobljeni pravokutnik 21"/>
          <p:cNvSpPr/>
          <p:nvPr/>
        </p:nvSpPr>
        <p:spPr>
          <a:xfrm>
            <a:off x="3997842" y="2482703"/>
            <a:ext cx="4572000" cy="3992525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solidFill>
                <a:schemeClr val="tx1"/>
              </a:solidFill>
            </a:endParaRPr>
          </a:p>
          <a:p>
            <a:pPr algn="ctr"/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Planirano </a:t>
            </a:r>
            <a:r>
              <a:rPr lang="vi-VN" sz="1600" dirty="0">
                <a:solidFill>
                  <a:schemeClr val="tx1"/>
                </a:solidFill>
              </a:rPr>
              <a:t>trajanje provedbe projekata je od </a:t>
            </a:r>
            <a:r>
              <a:rPr lang="vi-VN" sz="1600" b="1" dirty="0">
                <a:solidFill>
                  <a:schemeClr val="tx1"/>
                </a:solidFill>
              </a:rPr>
              <a:t>12 do 30 mjeseci</a:t>
            </a:r>
            <a:r>
              <a:rPr lang="vi-VN" sz="1600" dirty="0">
                <a:solidFill>
                  <a:schemeClr val="tx1"/>
                </a:solidFill>
              </a:rPr>
              <a:t>, od dana sklapanja Ugovora o dodjeli bespovratnih sredstava. 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Razdoblje </a:t>
            </a:r>
            <a:r>
              <a:rPr lang="vi-VN" sz="1600" dirty="0">
                <a:solidFill>
                  <a:schemeClr val="tx1"/>
                </a:solidFill>
              </a:rPr>
              <a:t>provedbe projekta započinje početkom provedbe projektnih aktivnosti povezanih s provedbom elemenata projekta i to od dana zadnjeg potpisa Ugovora o dodjeli bespovratnih sredstava te istječe završetkom obavljanja predmetnih </a:t>
            </a:r>
            <a:r>
              <a:rPr lang="vi-VN" sz="1600" dirty="0" smtClean="0">
                <a:solidFill>
                  <a:schemeClr val="tx1"/>
                </a:solidFill>
              </a:rPr>
              <a:t>aktivnosti.</a:t>
            </a:r>
            <a:endParaRPr lang="hr-HR" sz="1600" dirty="0" smtClean="0">
              <a:solidFill>
                <a:schemeClr val="tx1"/>
              </a:solidFill>
            </a:endParaRPr>
          </a:p>
          <a:p>
            <a:pPr algn="just"/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Datum </a:t>
            </a:r>
            <a:r>
              <a:rPr lang="vi-VN" sz="1600" dirty="0">
                <a:solidFill>
                  <a:schemeClr val="tx1"/>
                </a:solidFill>
              </a:rPr>
              <a:t>početka i predviđenog završetka projekta bit će jasno definiran u posebnim uvjetima Ugovora o dodjeli bespovratnih sredstava.</a:t>
            </a:r>
          </a:p>
          <a:p>
            <a:pPr algn="just"/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1004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PRIHVATLJIVE AKTIVNOSTI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199" y="1244009"/>
            <a:ext cx="8442251" cy="5518298"/>
          </a:xfrm>
        </p:spPr>
        <p:txBody>
          <a:bodyPr/>
          <a:lstStyle/>
          <a:p>
            <a:pPr marL="0" indent="0">
              <a:buNone/>
            </a:pPr>
            <a:endParaRPr lang="hr-HR" sz="2000" b="1" u="sng" dirty="0" smtClean="0"/>
          </a:p>
          <a:p>
            <a:pPr marL="0" indent="0">
              <a:buNone/>
            </a:pPr>
            <a:r>
              <a:rPr lang="hr-HR" sz="2400" b="1" u="sng" dirty="0" smtClean="0"/>
              <a:t>KOMPONENTA 1: </a:t>
            </a:r>
          </a:p>
          <a:p>
            <a:pPr marL="0" indent="0" algn="just">
              <a:buNone/>
            </a:pPr>
            <a:r>
              <a:rPr lang="hr-HR" sz="2000" b="1" dirty="0"/>
              <a:t>Projekti koji doprinose provedbi Strategija razvoja ljudskih potencijala u svim županijama Republike Hrvatske te gradu Zagrebu</a:t>
            </a:r>
            <a:r>
              <a:rPr lang="hr-HR" sz="2000" dirty="0"/>
              <a:t>. </a:t>
            </a:r>
            <a:endParaRPr lang="hr-HR" sz="2000" dirty="0" smtClean="0"/>
          </a:p>
          <a:p>
            <a:pPr marL="0" indent="0" algn="just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400" b="1" u="sng" dirty="0" smtClean="0"/>
              <a:t>KOMPONENTA 2:</a:t>
            </a:r>
            <a:r>
              <a:rPr lang="hr-HR" sz="2400" u="sng" dirty="0" smtClean="0"/>
              <a:t> </a:t>
            </a:r>
          </a:p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</a:rPr>
              <a:t>Financirat će se aktivnosti koji doprinose provedbi Strategija razvoja ljudskih potencijala u svim županijama Republike Hrvatske te gradu Zagrebu. </a:t>
            </a:r>
            <a:endParaRPr lang="hr-HR" sz="20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vi-VN" sz="2000" dirty="0" smtClean="0">
                <a:latin typeface="Calibri" panose="020F0502020204030204" pitchFamily="34" charset="0"/>
              </a:rPr>
              <a:t>Također</a:t>
            </a:r>
            <a:r>
              <a:rPr lang="vi-VN" sz="2000" dirty="0">
                <a:latin typeface="Calibri" panose="020F0502020204030204" pitchFamily="34" charset="0"/>
              </a:rPr>
              <a:t>, podupirat će se i </a:t>
            </a:r>
            <a:r>
              <a:rPr lang="vi-VN" sz="2000" b="1" dirty="0">
                <a:latin typeface="Calibri" panose="020F0502020204030204" pitchFamily="34" charset="0"/>
              </a:rPr>
              <a:t>aktivnosti usmjerene na daljnje jačanje kapaciteta lokalnih partnerstava za zapošljavanje </a:t>
            </a:r>
            <a:r>
              <a:rPr lang="vi-VN" sz="2000" dirty="0">
                <a:latin typeface="Calibri" panose="020F0502020204030204" pitchFamily="34" charset="0"/>
              </a:rPr>
              <a:t>kako bi se osigurala njihova održivost te unaprijedila funkcionalnost i učinkovitost na lokalnim tržištima rada.</a:t>
            </a:r>
            <a:endParaRPr lang="hr-H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618"/>
          </a:xfrm>
        </p:spPr>
        <p:txBody>
          <a:bodyPr/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800" b="1" dirty="0" smtClean="0"/>
              <a:t>PRIHVATLJIVE AKTIVNOSTI UNUTAR </a:t>
            </a:r>
            <a:r>
              <a:rPr lang="hr-HR" sz="2800" b="1" u="sng" dirty="0" smtClean="0"/>
              <a:t>KOMPONENTE 1</a:t>
            </a:r>
            <a:r>
              <a:rPr lang="hr-HR" sz="2800" b="1" dirty="0" smtClean="0"/>
              <a:t/>
            </a:r>
            <a:br>
              <a:rPr lang="hr-HR" sz="2800" b="1" dirty="0" smtClean="0"/>
            </a:b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8829"/>
            <a:ext cx="8229600" cy="49884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647244" y="1222743"/>
            <a:ext cx="1666662" cy="1499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1</a:t>
            </a:r>
          </a:p>
          <a:p>
            <a:pPr algn="ctr"/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750920" y="2854841"/>
            <a:ext cx="1562986" cy="1451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2</a:t>
            </a:r>
          </a:p>
          <a:p>
            <a:pPr algn="ctr"/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792117" y="4444410"/>
            <a:ext cx="1521789" cy="1532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3</a:t>
            </a:r>
          </a:p>
          <a:p>
            <a:pPr algn="ctr"/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2477387" y="1307805"/>
            <a:ext cx="5922336" cy="11376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INTERVENCIJE NA TRŽIŠTU RADA I KLUBOVI ZA ZAPOŠLJAVANJE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2477387" y="2990406"/>
            <a:ext cx="5922336" cy="1049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PROMIDŽBA I VIDLJIVOST</a:t>
            </a:r>
          </a:p>
          <a:p>
            <a:pPr algn="ctr"/>
            <a:endParaRPr lang="hr-HR" dirty="0"/>
          </a:p>
        </p:txBody>
      </p:sp>
      <p:sp>
        <p:nvSpPr>
          <p:cNvPr id="9" name="Zaobljeni pravokutnik 8"/>
          <p:cNvSpPr/>
          <p:nvPr/>
        </p:nvSpPr>
        <p:spPr>
          <a:xfrm>
            <a:off x="2432198" y="4603898"/>
            <a:ext cx="5922336" cy="1190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UPRAVLJANJE PROJEKTOM I ADMINISTRACIJA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(izravni troškovi elementa ne smiju prelaziti 30 % ukupnih  prihvatljivih izravnih troškova projekta)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2454792" y="6480290"/>
            <a:ext cx="587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PROJEKTI OBAVEZNO MORAJU SADRŽAVATI </a:t>
            </a:r>
            <a:r>
              <a:rPr lang="hr-HR" dirty="0" smtClean="0"/>
              <a:t>ELEMENTE 2. i 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55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325"/>
            <a:ext cx="8229600" cy="948106"/>
          </a:xfrm>
        </p:spPr>
        <p:txBody>
          <a:bodyPr/>
          <a:lstStyle/>
          <a:p>
            <a:r>
              <a:rPr lang="pl-PL" sz="3200" b="1" dirty="0"/>
              <a:t>Intervencije na tržištu rada i klubovi za zapošljavanje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4431"/>
            <a:ext cx="8229600" cy="542079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vi-VN" sz="2400" dirty="0" smtClean="0"/>
              <a:t>Razvoj </a:t>
            </a:r>
            <a:r>
              <a:rPr lang="vi-VN" sz="2400" dirty="0"/>
              <a:t>i provedba prilagođenih programa osposobljavanja, prekvalifikacije i usavršavanja za nezaposlene pripadnike ranjivih skupina na lokalnom tržištu rada</a:t>
            </a:r>
            <a:r>
              <a:rPr lang="vi-VN" sz="2400" dirty="0" smtClean="0"/>
              <a:t>;</a:t>
            </a:r>
            <a:endParaRPr lang="hr-HR" sz="2400" dirty="0" smtClean="0"/>
          </a:p>
          <a:p>
            <a:pPr marL="0" indent="0">
              <a:buNone/>
            </a:pPr>
            <a:endParaRPr lang="vi-VN" sz="2400" dirty="0"/>
          </a:p>
          <a:p>
            <a:pPr marL="457200" indent="-457200">
              <a:buAutoNum type="arabicPeriod" startAt="2"/>
            </a:pPr>
            <a:r>
              <a:rPr lang="vi-VN" sz="2400" dirty="0" smtClean="0"/>
              <a:t>Osnaživanje </a:t>
            </a:r>
            <a:r>
              <a:rPr lang="vi-VN" sz="2400" dirty="0"/>
              <a:t>i motiviranje pripadnika ranjivih skupina za aktivaciju i ulazak u svijet rada</a:t>
            </a:r>
            <a:r>
              <a:rPr lang="vi-VN" sz="2400" dirty="0" smtClean="0"/>
              <a:t>;</a:t>
            </a:r>
            <a:endParaRPr lang="hr-HR" sz="2400" dirty="0" smtClean="0"/>
          </a:p>
          <a:p>
            <a:pPr marL="0" indent="0">
              <a:buNone/>
            </a:pPr>
            <a:endParaRPr lang="vi-VN" sz="2400" dirty="0"/>
          </a:p>
          <a:p>
            <a:pPr marL="457200" indent="-457200">
              <a:buAutoNum type="arabicPeriod" startAt="3"/>
            </a:pPr>
            <a:r>
              <a:rPr lang="vi-VN" sz="2400" dirty="0" smtClean="0"/>
              <a:t>Razvoj </a:t>
            </a:r>
            <a:r>
              <a:rPr lang="vi-VN" sz="2400" dirty="0"/>
              <a:t>i provedba prilagođenih usluga zapošljavanja (selekcija, izrada profila, profesionalno usmjeravanje, posredovanje, grupno i individualno savjetovanje itd</a:t>
            </a:r>
            <a:r>
              <a:rPr lang="vi-VN" sz="2400" dirty="0" smtClean="0"/>
              <a:t>.);</a:t>
            </a:r>
            <a:endParaRPr lang="hr-HR" sz="2400" dirty="0" smtClean="0"/>
          </a:p>
          <a:p>
            <a:pPr marL="0" indent="0">
              <a:buNone/>
            </a:pPr>
            <a:endParaRPr lang="vi-VN" sz="2400" dirty="0"/>
          </a:p>
          <a:p>
            <a:pPr marL="0" indent="0">
              <a:buNone/>
            </a:pPr>
            <a:r>
              <a:rPr lang="vi-VN" sz="2400" dirty="0"/>
              <a:t>4.	Provedba usluga klubova za zapošljavanje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11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395536" y="316196"/>
            <a:ext cx="8269900" cy="487109"/>
          </a:xfrm>
          <a:prstGeom prst="rect">
            <a:avLst/>
          </a:prstGeom>
          <a:ln w="38100">
            <a:solidFill>
              <a:srgbClr val="BF47B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ZAŠTO NOVI </a:t>
            </a:r>
            <a:r>
              <a:rPr lang="hr-HR" sz="32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PRISTUP:</a:t>
            </a:r>
            <a:endParaRPr lang="hr-HR" sz="32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74171" y="1061068"/>
            <a:ext cx="8276565" cy="888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Temelj modaliteta financiranja: zaprimljeni odgovori s lokalne razine i prikupljena očitovanja svih 20 županija u RH (+ Grad Zagreb)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395536" y="2136614"/>
            <a:ext cx="8269900" cy="893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Veći obuhvat uz mogućnost </a:t>
            </a:r>
            <a:r>
              <a:rPr lang="hr-H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nominiranja do sada uspješno provedenih projekata (aktivnosti u Komponenti 1</a:t>
            </a:r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08042" y="4284919"/>
            <a:ext cx="8269900" cy="95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Podiže se kvaliteta i učinak projekata na identificirane nedostatke/probleme lokalnog tržišta rada i neusklađenost obrazovnog sustava županije (rezultat konsenzusa i strateške prioritizacije)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08042" y="5411972"/>
            <a:ext cx="8269900" cy="901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</a:rPr>
              <a:t>Doprinos/potpora održivom razvoju LPZ-a, usmjeravanje članova LPZ-a na suradnju, partnerstvo, koordinaciju, umrežavanje, strateško promišljanje i postupanje, prioritizaciju potreba i projekata u konačnici ostvaruje svrsishodnost postojanja LPZ-a 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365670" y="3246214"/>
            <a:ext cx="8269288" cy="820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odatno </a:t>
            </a:r>
            <a:r>
              <a:rPr lang="vi-VN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oplemenjen i osnažen učinak pridodanim aktivnostima proizašlim iz konsenzusa i kolektivnog znanja dionika </a:t>
            </a:r>
            <a:r>
              <a:rPr lang="vi-VN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LPZ-a</a:t>
            </a:r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(Komponenta 2)</a:t>
            </a:r>
            <a:endParaRPr lang="vi-VN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925"/>
          </a:xfrm>
        </p:spPr>
        <p:txBody>
          <a:bodyPr/>
          <a:lstStyle/>
          <a:p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 smtClean="0"/>
              <a:t>PRIHVATLJIVE AKTIVNOSTI UNUTAR </a:t>
            </a:r>
            <a:r>
              <a:rPr lang="hr-HR" sz="2800" b="1" u="sng" dirty="0" smtClean="0"/>
              <a:t>KOMPONENTE 2</a:t>
            </a:r>
            <a:br>
              <a:rPr lang="hr-HR" sz="2800" b="1" u="sng" dirty="0" smtClean="0"/>
            </a:br>
            <a:endParaRPr lang="hr-HR" sz="2800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67563"/>
            <a:ext cx="8229600" cy="530564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669848" y="935666"/>
            <a:ext cx="1626781" cy="1589566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1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669848" y="2626242"/>
            <a:ext cx="1674629" cy="1597595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2</a:t>
            </a:r>
          </a:p>
          <a:p>
            <a:pPr algn="ctr"/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715033" y="4344416"/>
            <a:ext cx="1674629" cy="1593073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3</a:t>
            </a:r>
          </a:p>
          <a:p>
            <a:pPr algn="ctr"/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2690037" y="935666"/>
            <a:ext cx="5996763" cy="13237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INTERVENCIJE NA TRŽIŠTU RADA I KLUBOVI ZA ZAPOŠLJAVANJE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2732566" y="2525232"/>
            <a:ext cx="5996763" cy="1511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POTICANJE PODUZETNIŠTVA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2775097" y="4331973"/>
            <a:ext cx="5911703" cy="16055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ODRŽIVO FUNKCIONIRANJE LOKALNIH PARTNERSTAVA ZA ZAPOŠLJAVANJE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350336" y="5908387"/>
            <a:ext cx="7421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NAPOMENA:</a:t>
            </a:r>
          </a:p>
          <a:p>
            <a:r>
              <a:rPr lang="hr-HR" dirty="0" smtClean="0"/>
              <a:t>Projektni </a:t>
            </a:r>
            <a:r>
              <a:rPr lang="hr-HR" dirty="0"/>
              <a:t>prijedlog unutar Komponente 2, uz aktivnosti Elementa 3 obavezno mora sadržavati i minimalno jednu aktivnost unutar Elementa 1 ili Elementa 2.</a:t>
            </a:r>
          </a:p>
        </p:txBody>
      </p:sp>
    </p:spTree>
    <p:extLst>
      <p:ext uri="{BB962C8B-B14F-4D97-AF65-F5344CB8AC3E}">
        <p14:creationId xmlns:p14="http://schemas.microsoft.com/office/powerpoint/2010/main" val="7734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359699"/>
            <a:ext cx="8229600" cy="639761"/>
          </a:xfrm>
        </p:spPr>
        <p:txBody>
          <a:bodyPr/>
          <a:lstStyle/>
          <a:p>
            <a:r>
              <a:rPr lang="hr-HR" sz="3200" b="1" dirty="0" smtClean="0"/>
              <a:t>DRŽAVNE POTPORE</a:t>
            </a:r>
            <a:endParaRPr lang="hr-HR" sz="3200" b="1" dirty="0"/>
          </a:p>
        </p:txBody>
      </p:sp>
      <p:sp>
        <p:nvSpPr>
          <p:cNvPr id="7" name="Pravokutnik 6"/>
          <p:cNvSpPr/>
          <p:nvPr/>
        </p:nvSpPr>
        <p:spPr>
          <a:xfrm>
            <a:off x="340243" y="912490"/>
            <a:ext cx="7899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Potpora pružena kroz ovaj Poziv ne podliježe zahtjevima vezanim uz izvješćivanje Komisije iz članka 108(3) Ugovor o funkcioniranju Europske unije (konsolidirana verzija, SL C 115/47, 9.5.2008), jer se ista sukladno propisima EU vezanim uz državne potpore, ne smatra državnom potporom </a:t>
            </a:r>
            <a:r>
              <a:rPr lang="hr-HR" b="1" dirty="0"/>
              <a:t>osim za; komponentu 2 - Element 2; aktivnosti 2 i/ili 3. (Točka 3.3.2. Uputa) gdje se prijavitelj ili ako je primjenjivo partner smatra </a:t>
            </a:r>
            <a:r>
              <a:rPr lang="hr-HR" b="1" dirty="0" smtClean="0"/>
              <a:t>davateljem </a:t>
            </a:r>
            <a:r>
              <a:rPr lang="hr-HR" b="1" dirty="0"/>
              <a:t>državne potpore. Isti je prije provedbe navedenih aktivnosti dužan izraditi Program dodjele potpora male vrijednosti</a:t>
            </a:r>
            <a:r>
              <a:rPr lang="hr-HR" b="1" dirty="0" smtClean="0"/>
              <a:t>.</a:t>
            </a:r>
          </a:p>
          <a:p>
            <a:pPr algn="just"/>
            <a:endParaRPr lang="hr-H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Davatelj potpore male vrijednosti (članak 2. podstavak 6. Zakona o državnim potporama ZDP-a) je </a:t>
            </a:r>
            <a:r>
              <a:rPr lang="hr-HR" b="1" dirty="0"/>
              <a:t>središnje tijelo državne uprave, jedinica lokalne i područne (regionalne) samouprave te svaka pravna osoba koja dodjeljuje potpore male vrijednosti</a:t>
            </a:r>
            <a:r>
              <a:rPr lang="hr-HR" b="1" dirty="0" smtClean="0"/>
              <a:t>.</a:t>
            </a:r>
          </a:p>
          <a:p>
            <a:pPr algn="just"/>
            <a:endParaRPr lang="hr-H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Sredstva koje će Posredničko tijelo u okviru projekta transferirati za uspješnog prijavitelja ili ako je primjenjivo partnera, i to za navedene namjene u okviru prihvatljivih aktivnosti – komponenta </a:t>
            </a:r>
            <a:r>
              <a:rPr lang="hr-HR" dirty="0" smtClean="0"/>
              <a:t>2. </a:t>
            </a:r>
            <a:r>
              <a:rPr lang="hr-HR" dirty="0"/>
              <a:t>elementa 2, točke 2 i/ili 3 smatraju se državnom potporom male vrijednosti </a:t>
            </a:r>
            <a:r>
              <a:rPr lang="hr-HR" b="1" dirty="0"/>
              <a:t>tek u trenutku kada se ta sredstva dodjeljuju sudionicima samozapošljavanja, odnosno  budućim poduzetnicima krajnjim korisnicima (primateljima) potpore male vrijednosti.</a:t>
            </a:r>
          </a:p>
        </p:txBody>
      </p:sp>
    </p:spTree>
    <p:extLst>
      <p:ext uri="{BB962C8B-B14F-4D97-AF65-F5344CB8AC3E}">
        <p14:creationId xmlns:p14="http://schemas.microsoft.com/office/powerpoint/2010/main" val="33076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852413"/>
          </a:xfrm>
        </p:spPr>
        <p:txBody>
          <a:bodyPr/>
          <a:lstStyle/>
          <a:p>
            <a:r>
              <a:rPr lang="hr-HR" sz="3200" b="1" dirty="0"/>
              <a:t>Poticanje poduzetništva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4656"/>
            <a:ext cx="8229600" cy="5566144"/>
          </a:xfrm>
        </p:spPr>
        <p:txBody>
          <a:bodyPr/>
          <a:lstStyle/>
          <a:p>
            <a:pPr algn="just"/>
            <a:r>
              <a:rPr lang="hr-HR" sz="2400" dirty="0"/>
              <a:t>1. 	Promocija i jačanje svijesti o poduzetništvu kroz edukacijske/obrazovne aktivnosti nezaposlenih osoba;</a:t>
            </a:r>
          </a:p>
          <a:p>
            <a:pPr algn="just"/>
            <a:r>
              <a:rPr lang="hr-HR" sz="2400" dirty="0"/>
              <a:t>2. 	Poticanje poduzetništva kroz pružanje potpore samozapošljavanju dodjelom potpore male vrijednosti. Dodijeljena subvencija/potpora usmjerena je na troškove otvaranja i rada poslovnog subjekta, a isti se prikazuju u troškovniku dostavljenom uz poslovni plan. </a:t>
            </a:r>
          </a:p>
          <a:p>
            <a:pPr algn="just"/>
            <a:r>
              <a:rPr lang="hr-HR" sz="2400" dirty="0"/>
              <a:t>Troškovnik podrazumijeva troškove vezane uz registraciju poslovnog subjekta i sredstva povezana s obavljanjem djelatnosti, poput nabave opreme, zakupa poslovnog prostora i obveznih doprinosa. Svi troškovi navode se bez poreza na dodanu vrijednost. </a:t>
            </a:r>
            <a:endParaRPr lang="hr-HR" sz="2400" dirty="0" smtClean="0"/>
          </a:p>
          <a:p>
            <a:pPr algn="just"/>
            <a:r>
              <a:rPr lang="hr-HR" sz="2400" dirty="0" smtClean="0"/>
              <a:t>3. Osiguravanje i pružanje podrške nakon otvaranja poduzeća (poslovno </a:t>
            </a:r>
            <a:r>
              <a:rPr lang="hr-HR" sz="2400" dirty="0" err="1" smtClean="0"/>
              <a:t>mentoriranje</a:t>
            </a:r>
            <a:r>
              <a:rPr lang="hr-HR" sz="2400" dirty="0" smtClean="0"/>
              <a:t>) kroz obrazovno/potporne institucije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53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990636"/>
          </a:xfrm>
        </p:spPr>
        <p:txBody>
          <a:bodyPr/>
          <a:lstStyle/>
          <a:p>
            <a:r>
              <a:rPr lang="hr-HR" sz="3200" b="1" dirty="0"/>
              <a:t>Održivo funkcioniranje Lokalnih partnerstava za zapošljavanje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2139" y="1151824"/>
            <a:ext cx="8410353" cy="5493525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/>
              <a:t>1.	Integrirani razvoj lokalnog partnerstva za zapošljavanje</a:t>
            </a:r>
          </a:p>
          <a:p>
            <a:pPr algn="just"/>
            <a:r>
              <a:rPr lang="hr-HR" sz="2400" dirty="0" smtClean="0"/>
              <a:t>Izrada</a:t>
            </a:r>
            <a:r>
              <a:rPr lang="hr-HR" sz="2400" dirty="0"/>
              <a:t>, revizija i evaluacija županijskih strategija za razvoj ljudskih potencijala te ostalih strateških dokumenata i javnih politika u području razvoja ljudskih potencijala;</a:t>
            </a:r>
          </a:p>
          <a:p>
            <a:pPr algn="just"/>
            <a:r>
              <a:rPr lang="hr-HR" sz="2400" dirty="0" smtClean="0"/>
              <a:t>Razvoj </a:t>
            </a:r>
            <a:r>
              <a:rPr lang="hr-HR" sz="2400" dirty="0"/>
              <a:t>alata za lokalne/regionalne analize tržišta rada poput kvalitativnih analiza stanja, provedba istraživanja/analiza, identifikacija trendova i projekcija u području potreba za radnom snagom, Izrada profila i dinamike tržišta rada, mogućnosti za informacije potencijalnim investitorima i podrška u osiguravanju radne snage;</a:t>
            </a:r>
          </a:p>
          <a:p>
            <a:pPr algn="just"/>
            <a:r>
              <a:rPr lang="hr-HR" sz="2400" dirty="0" smtClean="0"/>
              <a:t>Identificiranje </a:t>
            </a:r>
            <a:r>
              <a:rPr lang="hr-HR" sz="2400" dirty="0"/>
              <a:t>deficitarnih zanimanja, izrada smjernica, preporuka, modula i sl. ;</a:t>
            </a:r>
          </a:p>
          <a:p>
            <a:pPr algn="just"/>
            <a:r>
              <a:rPr lang="hr-HR" sz="2400" dirty="0" smtClean="0"/>
              <a:t>Osposobljavanje </a:t>
            </a:r>
            <a:r>
              <a:rPr lang="hr-HR" sz="2400" dirty="0"/>
              <a:t>i savjetovanje članova LPZ-a u relevantnim područjima za razvoj LPZ-a; </a:t>
            </a:r>
          </a:p>
        </p:txBody>
      </p:sp>
    </p:spTree>
    <p:extLst>
      <p:ext uri="{BB962C8B-B14F-4D97-AF65-F5344CB8AC3E}">
        <p14:creationId xmlns:p14="http://schemas.microsoft.com/office/powerpoint/2010/main" val="15233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0210"/>
            <a:ext cx="8229600" cy="884311"/>
          </a:xfrm>
        </p:spPr>
        <p:txBody>
          <a:bodyPr/>
          <a:lstStyle/>
          <a:p>
            <a:r>
              <a:rPr lang="hr-HR" sz="3200" b="1" dirty="0"/>
              <a:t>Održivo funkcioniranje Lokalnih partnerstava za zapošljavanje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247517"/>
            <a:ext cx="8357191" cy="5089488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/>
              <a:t>2.	Umrežavanje lokalnog partnerstva za zapošljavanje</a:t>
            </a:r>
          </a:p>
          <a:p>
            <a:pPr algn="just"/>
            <a:r>
              <a:rPr lang="hr-HR" sz="2400" dirty="0" smtClean="0"/>
              <a:t>Poticanje </a:t>
            </a:r>
            <a:r>
              <a:rPr lang="hr-HR" sz="2400" dirty="0"/>
              <a:t>LPZ-a za operativnu (ne nužno formalnu, npr. kroz zajednička tijela ili strategije) suradnju u formi regionalnih partnerstava za zapošljavanje prema prirodnoj gravitaciji pojedinih tržišta rada kako bi se generirali projekti koji će rezultirati širim utjecajem;</a:t>
            </a:r>
          </a:p>
          <a:p>
            <a:pPr algn="just"/>
            <a:r>
              <a:rPr lang="hr-HR" sz="2400" dirty="0" smtClean="0"/>
              <a:t>Poticanje </a:t>
            </a:r>
            <a:r>
              <a:rPr lang="hr-HR" sz="2400" dirty="0"/>
              <a:t>inicijativa za partnerstva te umrežavanje LPZ-a s drugim dionicima, s naglaskom na poslodavce;</a:t>
            </a:r>
          </a:p>
          <a:p>
            <a:pPr algn="just"/>
            <a:r>
              <a:rPr lang="hr-HR" sz="2400" dirty="0" smtClean="0"/>
              <a:t>Studijska </a:t>
            </a:r>
            <a:r>
              <a:rPr lang="hr-HR" sz="2400" dirty="0"/>
              <a:t>putovanja u svrhu prijenosa znanja i dobre prakse (u inozemstvu i tuzemstvu</a:t>
            </a:r>
            <a:r>
              <a:rPr lang="hr-HR" sz="2400" dirty="0" smtClean="0"/>
              <a:t>);</a:t>
            </a:r>
            <a:endParaRPr lang="hr-HR" sz="2400" dirty="0"/>
          </a:p>
          <a:p>
            <a:pPr algn="just"/>
            <a:r>
              <a:rPr lang="hr-HR" sz="2400" dirty="0" smtClean="0"/>
              <a:t>Osmišljavanje </a:t>
            </a:r>
            <a:r>
              <a:rPr lang="hr-HR" sz="2400" dirty="0"/>
              <a:t>i realizacija medijskih kampanja za promicanje koncepta LPZ-a i razvoj lokalnog tržišta rada te promotivne aktivnosti.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71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Funkcioniranje </a:t>
            </a:r>
            <a:r>
              <a:rPr lang="hr-HR" sz="3200" b="1" dirty="0"/>
              <a:t>lokalnog partnerstva za zapošljavanje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Razvoj </a:t>
            </a:r>
            <a:r>
              <a:rPr lang="hr-HR" dirty="0"/>
              <a:t>i ulaganje u tehničke kapacitete (kupnjom namještaja, opreme, adaptacijom i modernizacijom postojećih infrastruktura) koja podržava funkcioniranje LPZ-ova</a:t>
            </a:r>
          </a:p>
        </p:txBody>
      </p:sp>
    </p:spTree>
    <p:extLst>
      <p:ext uri="{BB962C8B-B14F-4D97-AF65-F5344CB8AC3E}">
        <p14:creationId xmlns:p14="http://schemas.microsoft.com/office/powerpoint/2010/main" val="18923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PRIHVATLJIVE AKTIVNOSTI UNUTAR </a:t>
            </a:r>
            <a:r>
              <a:rPr lang="hr-HR" sz="2800" b="1" u="sng" dirty="0"/>
              <a:t>KOMPONENTE 2</a:t>
            </a:r>
            <a:br>
              <a:rPr lang="hr-HR" sz="2800" b="1" u="sng" dirty="0"/>
            </a:br>
            <a:endParaRPr lang="hr-HR" sz="2800" b="1" u="sng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084522"/>
            <a:ext cx="8229600" cy="504164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643268" y="1275908"/>
            <a:ext cx="1701209" cy="1690576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4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563526" y="3466214"/>
            <a:ext cx="1780951" cy="1733107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5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3062176" y="1552353"/>
            <a:ext cx="5209954" cy="1268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PROMIDŽBA I VIDLJIVOST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3062176" y="3795823"/>
            <a:ext cx="5220586" cy="13290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UPRAVLJANJE PROJEKTOM I ADMINISTRACIJA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169041" y="6126164"/>
            <a:ext cx="6113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PROJEKTI OBAVEZNO MORAJU SADRŽAVATI </a:t>
            </a:r>
            <a:r>
              <a:rPr lang="hr-HR" dirty="0" smtClean="0"/>
              <a:t>ELEMENTE 4. i 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75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363"/>
            <a:ext cx="8229600" cy="857730"/>
          </a:xfrm>
        </p:spPr>
        <p:txBody>
          <a:bodyPr/>
          <a:lstStyle/>
          <a:p>
            <a:r>
              <a:rPr lang="hr-HR" sz="3200" b="1" dirty="0" smtClean="0"/>
              <a:t>NEPRIHVATLJIVE AKTIVNOSTI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871869"/>
            <a:ext cx="8367823" cy="5592726"/>
          </a:xfrm>
        </p:spPr>
        <p:txBody>
          <a:bodyPr/>
          <a:lstStyle/>
          <a:p>
            <a:r>
              <a:rPr lang="hr-HR" sz="1600" dirty="0" smtClean="0"/>
              <a:t>U </a:t>
            </a:r>
            <a:r>
              <a:rPr lang="hr-HR" sz="1600" dirty="0"/>
              <a:t>okviru ovog Poziva za dostavu projektnih prijedloga neprihvatljive su sljedeće skupine aktivnosti:</a:t>
            </a:r>
          </a:p>
          <a:p>
            <a:pPr lvl="0"/>
            <a:r>
              <a:rPr lang="hr-HR" sz="1600" dirty="0"/>
              <a:t>aktivnosti koje se odnose isključivo ili većinski na pojedinačno financiranje sudjelovanja na radionicama, seminarima, konferencijama i kongresima</a:t>
            </a:r>
          </a:p>
          <a:p>
            <a:pPr lvl="0"/>
            <a:r>
              <a:rPr lang="hr-HR" sz="1600" dirty="0"/>
              <a:t>aktivnosti koje se odnose isključivo ili većinski na pojedinačne stipendije za studije ili radionice</a:t>
            </a:r>
          </a:p>
          <a:p>
            <a:pPr lvl="0"/>
            <a:r>
              <a:rPr lang="hr-HR" sz="1600" dirty="0"/>
              <a:t>aktivnosti koje se odnose isključivo na razvoj strategija, planove i druge slične dokumente</a:t>
            </a:r>
          </a:p>
          <a:p>
            <a:pPr lvl="0"/>
            <a:r>
              <a:rPr lang="hr-HR" sz="1600" dirty="0"/>
              <a:t>aktivnosti koje se odnose isključivo ili većim dijelom na kapitalne investicije u zemljišta, zgrade, vozila</a:t>
            </a:r>
          </a:p>
          <a:p>
            <a:pPr lvl="0"/>
            <a:r>
              <a:rPr lang="hr-HR" sz="1600" dirty="0"/>
              <a:t>aktivnosti koje se odnose isključivo na istraživanje</a:t>
            </a:r>
          </a:p>
          <a:p>
            <a:pPr lvl="0"/>
            <a:r>
              <a:rPr lang="hr-HR" sz="1600" dirty="0"/>
              <a:t>aktivnosti vezane uz ostvarivanje dobiti </a:t>
            </a:r>
          </a:p>
          <a:p>
            <a:pPr lvl="0"/>
            <a:r>
              <a:rPr lang="hr-HR" sz="1600" dirty="0"/>
              <a:t>donacije u dobrotvorne svrhe </a:t>
            </a:r>
          </a:p>
          <a:p>
            <a:pPr lvl="0"/>
            <a:r>
              <a:rPr lang="hr-HR" sz="1600" dirty="0"/>
              <a:t>zajmovi drugim organizacijama ili pojedincima itd. </a:t>
            </a:r>
          </a:p>
          <a:p>
            <a:pPr lvl="0"/>
            <a:r>
              <a:rPr lang="hr-HR" sz="1600" dirty="0"/>
              <a:t>aktivnosti i projekti koji su povezani s političkim ili vjerskim aktivnostima </a:t>
            </a:r>
          </a:p>
          <a:p>
            <a:pPr lvl="0"/>
            <a:r>
              <a:rPr lang="hr-HR" sz="1600" dirty="0" smtClean="0"/>
              <a:t>jednokratna </a:t>
            </a:r>
            <a:r>
              <a:rPr lang="hr-HR" sz="1600" dirty="0"/>
              <a:t>događanja poput konferencija, okruglih stolova, seminara ili sličnih događanja. Takve aktivnosti se mogu financirati samo ako su dijelom šireg projekta. U tu svrhu, same pripremne aktivnosti za konferenciju i slična događanja ne predstavljaju takav širi projekt. </a:t>
            </a:r>
          </a:p>
          <a:p>
            <a:pPr lvl="0"/>
            <a:r>
              <a:rPr lang="hr-HR" sz="1600" dirty="0"/>
              <a:t>projekti čije aktivnosti su isključivo odnosi s javnošću</a:t>
            </a:r>
            <a:r>
              <a:rPr lang="hr-HR" sz="1600" dirty="0" smtClean="0"/>
              <a:t>.</a:t>
            </a:r>
          </a:p>
          <a:p>
            <a:pPr marL="0" lvl="0" indent="0">
              <a:buNone/>
            </a:pPr>
            <a:r>
              <a:rPr lang="hr-HR" sz="1600" dirty="0"/>
              <a:t> </a:t>
            </a:r>
          </a:p>
          <a:p>
            <a:r>
              <a:rPr lang="hr-HR" sz="1600" b="1" dirty="0"/>
              <a:t>Općenito, aktivnosti koje ne doprinose ostvarivanju općeg i specifičnih ciljeva ovog Poziva </a:t>
            </a:r>
            <a:r>
              <a:rPr lang="hr-HR" sz="1600" b="1" dirty="0" smtClean="0"/>
              <a:t>nisu prihvatljive </a:t>
            </a:r>
            <a:r>
              <a:rPr lang="hr-HR" sz="1600" b="1" dirty="0"/>
              <a:t>za financiranje.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59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INFORMIRANJE I VIDLJIVOST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05786"/>
            <a:ext cx="8229600" cy="502037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sz="2000" dirty="0" smtClean="0"/>
              <a:t>Korisnik </a:t>
            </a:r>
            <a:r>
              <a:rPr lang="hr-HR" sz="2000" dirty="0"/>
              <a:t>i (ako je primjenjivo) </a:t>
            </a:r>
            <a:r>
              <a:rPr lang="hr-HR" sz="2000" dirty="0" smtClean="0"/>
              <a:t>partner </a:t>
            </a:r>
            <a:r>
              <a:rPr lang="hr-HR" sz="2000" dirty="0"/>
              <a:t>mora/ju  osigurati vidljivost EU financiranja sukladno Uputama za korisnike navedenih u dokumentu </a:t>
            </a:r>
            <a:r>
              <a:rPr lang="hr-HR" sz="2000" b="1" dirty="0"/>
              <a:t>Uputa za korisnike sredstava – informiranje i vidljivost projekata financiranih iz ESI fondova 2014. – 2020</a:t>
            </a:r>
            <a:r>
              <a:rPr lang="hr-HR" sz="2000" i="1" dirty="0"/>
              <a:t>.</a:t>
            </a:r>
            <a:r>
              <a:rPr lang="hr-HR" sz="2000" dirty="0"/>
              <a:t> </a:t>
            </a:r>
          </a:p>
          <a:p>
            <a:pPr marL="0" indent="0" algn="just">
              <a:buNone/>
            </a:pPr>
            <a:r>
              <a:rPr lang="hr-HR" sz="2000" dirty="0"/>
              <a:t> </a:t>
            </a:r>
          </a:p>
          <a:p>
            <a:pPr algn="just"/>
            <a:r>
              <a:rPr lang="hr-HR" sz="2000" dirty="0"/>
              <a:t>Korisnik i (ako je primjenjivo) partner je dužan poduzeti sve potrebne korake kako bi objavio činjenicu da EU sufinancira projekt te da se projekt provodi u sklopu OP ULJP 2014. – 2020. sufinanciranog od strane ESF. </a:t>
            </a:r>
            <a:endParaRPr lang="hr-HR" sz="2000" dirty="0" smtClean="0"/>
          </a:p>
          <a:p>
            <a:pPr marL="0" indent="0" algn="just">
              <a:buNone/>
            </a:pPr>
            <a:endParaRPr lang="hr-HR" sz="2000" dirty="0"/>
          </a:p>
          <a:p>
            <a:pPr algn="just"/>
            <a:r>
              <a:rPr lang="hr-HR" sz="2000" dirty="0"/>
              <a:t>Tijekom provedbe projekta (operacije) korisnik je dužan informirati javnost o </a:t>
            </a:r>
            <a:r>
              <a:rPr lang="hr-HR" sz="2000" dirty="0" smtClean="0"/>
              <a:t>potpori </a:t>
            </a:r>
            <a:r>
              <a:rPr lang="hr-HR" sz="2000" dirty="0"/>
              <a:t>dobivenoj iz fondova putem svoje internetske stranice, ako ista postoji te putem plakata. </a:t>
            </a:r>
            <a:r>
              <a:rPr lang="hr-HR" sz="1600" dirty="0"/>
              <a:t>	</a:t>
            </a:r>
            <a:endParaRPr lang="hr-HR" sz="1600" dirty="0" smtClean="0"/>
          </a:p>
          <a:p>
            <a:pPr marL="0" indent="0" algn="just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4063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474"/>
          </a:xfrm>
        </p:spPr>
        <p:txBody>
          <a:bodyPr/>
          <a:lstStyle/>
          <a:p>
            <a:r>
              <a:rPr lang="hr-HR" sz="3200" b="1" dirty="0" smtClean="0"/>
              <a:t>PRIHVATLJIVI IZDACI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7684"/>
            <a:ext cx="8229600" cy="498847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701749" y="1093888"/>
            <a:ext cx="8123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Prihvatljive izdatke predstavljaju </a:t>
            </a:r>
            <a:r>
              <a:rPr lang="sl-SI" b="1" dirty="0"/>
              <a:t>izravni (neposredni) </a:t>
            </a:r>
            <a:r>
              <a:rPr lang="sl-SI" dirty="0"/>
              <a:t>i </a:t>
            </a:r>
            <a:r>
              <a:rPr lang="sl-SI" b="1" dirty="0"/>
              <a:t>neizravni (posredni)</a:t>
            </a:r>
            <a:r>
              <a:rPr lang="sl-SI" dirty="0"/>
              <a:t> </a:t>
            </a:r>
            <a:r>
              <a:rPr lang="sl-SI" b="1" dirty="0"/>
              <a:t>troškovi projekta. </a:t>
            </a:r>
            <a:endParaRPr lang="sl-SI" b="1" dirty="0" smtClean="0"/>
          </a:p>
          <a:p>
            <a:r>
              <a:rPr lang="sl-SI" b="1" dirty="0" smtClean="0"/>
              <a:t> </a:t>
            </a:r>
          </a:p>
          <a:p>
            <a:r>
              <a:rPr lang="sl-SI" b="1" dirty="0"/>
              <a:t> </a:t>
            </a:r>
            <a:r>
              <a:rPr lang="sl-SI" b="1" dirty="0" smtClean="0"/>
              <a:t>  </a:t>
            </a:r>
            <a:r>
              <a:rPr lang="sl-SI" b="1" u="sng" dirty="0" smtClean="0"/>
              <a:t>IZRAVNI TROŠKOVI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Izravni troškovi osoblja</a:t>
            </a:r>
          </a:p>
          <a:p>
            <a:pPr algn="just"/>
            <a:r>
              <a:rPr lang="vi-VN" dirty="0" smtClean="0"/>
              <a:t>troškovi </a:t>
            </a:r>
            <a:r>
              <a:rPr lang="vi-VN" dirty="0"/>
              <a:t>koje je moguće jasno identificirati i koji proizlaze iz ugovora/rješenja između poslodavca (institucije i/ili organizacije) i zaposlenika ili ugovora o uslugama za vanjsko osoblje između poslodavca i fizičke osobe ukoliko takav ugovor nije potpisan u okviru postupka javne nabave, a isplaćuju se osoblju za obavljeni rad izravno povezan s operacijom.</a:t>
            </a:r>
          </a:p>
          <a:p>
            <a:endParaRPr lang="sl-S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Ostali izravni troškovi: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troškovi </a:t>
            </a:r>
            <a:r>
              <a:rPr lang="hr-HR" dirty="0"/>
              <a:t>putovanja u zemlji i inozemstvu za osobe izravno uključene u </a:t>
            </a:r>
            <a:r>
              <a:rPr lang="hr-HR" dirty="0" smtClean="0"/>
              <a:t>          provedbu projekta </a:t>
            </a:r>
          </a:p>
          <a:p>
            <a:r>
              <a:rPr lang="hr-HR" dirty="0" smtClean="0"/>
              <a:t>-    troškovi </a:t>
            </a:r>
            <a:r>
              <a:rPr lang="hr-HR" dirty="0"/>
              <a:t>sudjelovanja </a:t>
            </a:r>
            <a:r>
              <a:rPr lang="hr-HR" b="1" dirty="0"/>
              <a:t>ciljnih skupina </a:t>
            </a:r>
            <a:r>
              <a:rPr lang="hr-HR" dirty="0"/>
              <a:t>u projektnim </a:t>
            </a:r>
            <a:r>
              <a:rPr lang="hr-HR" dirty="0" smtClean="0"/>
              <a:t>aktivnostima</a:t>
            </a:r>
          </a:p>
          <a:p>
            <a:r>
              <a:rPr lang="hr-HR" dirty="0" smtClean="0"/>
              <a:t>-    troškovi </a:t>
            </a:r>
            <a:r>
              <a:rPr lang="hr-HR" b="1" dirty="0"/>
              <a:t>vanjskih usluga </a:t>
            </a:r>
            <a:endParaRPr lang="hr-HR" b="1" dirty="0" smtClean="0"/>
          </a:p>
          <a:p>
            <a:r>
              <a:rPr lang="sl-SI" i="1" dirty="0" smtClean="0"/>
              <a:t>-   </a:t>
            </a:r>
            <a:r>
              <a:rPr lang="sl-SI" dirty="0" smtClean="0"/>
              <a:t>troškovi nabave opreme i troškovi manjih adaptacijskih radova </a:t>
            </a:r>
          </a:p>
          <a:p>
            <a:r>
              <a:rPr lang="sl-SI" dirty="0" smtClean="0"/>
              <a:t>-   troškovi </a:t>
            </a:r>
            <a:r>
              <a:rPr lang="sl-SI" dirty="0"/>
              <a:t>promidžbe i </a:t>
            </a:r>
            <a:r>
              <a:rPr lang="sl-SI" dirty="0" smtClean="0"/>
              <a:t>vidljivosti</a:t>
            </a:r>
          </a:p>
          <a:p>
            <a:endParaRPr lang="sl-SI" i="1" u="sng" dirty="0" smtClean="0"/>
          </a:p>
          <a:p>
            <a:r>
              <a:rPr lang="hr-HR" b="1" dirty="0" smtClean="0"/>
              <a:t>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29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PODRŠKA RADU LPZ-ova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164265"/>
            <a:ext cx="8506048" cy="5449186"/>
          </a:xfrm>
        </p:spPr>
        <p:txBody>
          <a:bodyPr/>
          <a:lstStyle/>
          <a:p>
            <a:pPr algn="just"/>
            <a:endParaRPr lang="hr-HR" sz="2600" dirty="0" smtClean="0"/>
          </a:p>
          <a:p>
            <a:pPr algn="just"/>
            <a:r>
              <a:rPr lang="hr-HR" sz="2600" dirty="0" smtClean="0"/>
              <a:t>Usvojen Prijedlog osnivanja koordinativnog tijela Lokalnih partnerstva za zapošljavanje na nacionalnoj razini, koje će imati ulogu (administrativnog) tajništva za LPZ-ove</a:t>
            </a:r>
          </a:p>
          <a:p>
            <a:pPr marL="0" indent="0">
              <a:buNone/>
            </a:pPr>
            <a:endParaRPr lang="hr-HR" sz="2600" dirty="0"/>
          </a:p>
          <a:p>
            <a:r>
              <a:rPr lang="hr-HR" sz="2600" dirty="0" smtClean="0"/>
              <a:t>Uspostava nacionalne platforme do kraja travnja 2017.g. – sjedište u MRMS-u</a:t>
            </a:r>
          </a:p>
          <a:p>
            <a:endParaRPr lang="hr-HR" sz="2600" dirty="0"/>
          </a:p>
          <a:p>
            <a:pPr algn="just"/>
            <a:r>
              <a:rPr lang="hr-HR" sz="2600" dirty="0" smtClean="0"/>
              <a:t>Koordinacija </a:t>
            </a:r>
            <a:r>
              <a:rPr lang="hr-HR" sz="2600" dirty="0"/>
              <a:t>djelovanja </a:t>
            </a:r>
            <a:r>
              <a:rPr lang="hr-HR" sz="2600" dirty="0" smtClean="0"/>
              <a:t>i pružanje podrške operativnosti LPZ-ova: odlazak na teren, susreti sa dionicima LPZ-ova</a:t>
            </a:r>
          </a:p>
          <a:p>
            <a:pPr algn="just"/>
            <a:endParaRPr lang="hr-HR" sz="2600" dirty="0"/>
          </a:p>
          <a:p>
            <a:pPr algn="just"/>
            <a:r>
              <a:rPr lang="hr-HR" sz="2600" smtClean="0"/>
              <a:t>Financiranje </a:t>
            </a:r>
            <a:r>
              <a:rPr lang="hr-HR" sz="2600" dirty="0" smtClean="0"/>
              <a:t>LPZ-a u budućnosti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8256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660"/>
          </a:xfrm>
        </p:spPr>
        <p:txBody>
          <a:bodyPr/>
          <a:lstStyle/>
          <a:p>
            <a:r>
              <a:rPr lang="hr-HR" sz="3200" b="1" dirty="0" smtClean="0"/>
              <a:t>IZRAVNI TROŠKOVI OSOBLJA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51614"/>
            <a:ext cx="8229600" cy="5481084"/>
          </a:xfrm>
        </p:spPr>
        <p:txBody>
          <a:bodyPr/>
          <a:lstStyle/>
          <a:p>
            <a:pPr algn="just"/>
            <a:r>
              <a:rPr lang="vi-VN" sz="2400" dirty="0" smtClean="0">
                <a:latin typeface="Calibri" panose="020F0502020204030204" pitchFamily="34" charset="0"/>
              </a:rPr>
              <a:t>Za </a:t>
            </a:r>
            <a:r>
              <a:rPr lang="vi-VN" sz="2400" dirty="0">
                <a:latin typeface="Calibri" panose="020F0502020204030204" pitchFamily="34" charset="0"/>
              </a:rPr>
              <a:t>potrebe utvrđivanja troškova osoblja u vezi s provedbom projekta / operacija važeća </a:t>
            </a:r>
            <a:r>
              <a:rPr lang="vi-VN" sz="2400" dirty="0" smtClean="0">
                <a:latin typeface="Calibri" panose="020F0502020204030204" pitchFamily="34" charset="0"/>
              </a:rPr>
              <a:t>se </a:t>
            </a:r>
            <a:r>
              <a:rPr lang="vi-VN" sz="2400" dirty="0">
                <a:latin typeface="Calibri" panose="020F0502020204030204" pitchFamily="34" charset="0"/>
              </a:rPr>
              <a:t>satnica može izračunati dijeljenjem zadnjeg dokumentiranog godišnjeg </a:t>
            </a:r>
            <a:r>
              <a:rPr lang="vi-VN" sz="2400" dirty="0" smtClean="0">
                <a:latin typeface="Calibri" panose="020F0502020204030204" pitchFamily="34" charset="0"/>
              </a:rPr>
              <a:t>bruto</a:t>
            </a:r>
            <a:r>
              <a:rPr lang="hr-HR" sz="2400" dirty="0" smtClean="0">
                <a:latin typeface="Calibri" panose="020F0502020204030204" pitchFamily="34" charset="0"/>
              </a:rPr>
              <a:t> II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iznosa troškova plaća s 1720 sati prema formuli</a:t>
            </a:r>
            <a:r>
              <a:rPr lang="vi-VN" sz="2400" dirty="0" smtClean="0">
                <a:latin typeface="Calibri" panose="020F0502020204030204" pitchFamily="34" charset="0"/>
              </a:rPr>
              <a:t>: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just"/>
            <a:endParaRPr lang="vi-VN" sz="2400" dirty="0">
              <a:latin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</a:rPr>
              <a:t>Važeća satnica osobe </a:t>
            </a:r>
            <a:r>
              <a:rPr lang="vi-VN" sz="2400" dirty="0" smtClean="0">
                <a:latin typeface="Calibri" panose="020F0502020204030204" pitchFamily="34" charset="0"/>
              </a:rPr>
              <a:t>=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</a:rPr>
              <a:t>zadnji dokumentirani godišnji </a:t>
            </a:r>
            <a:r>
              <a:rPr lang="vi-VN" sz="2400" dirty="0" smtClean="0">
                <a:latin typeface="Calibri" panose="020F0502020204030204" pitchFamily="34" charset="0"/>
              </a:rPr>
              <a:t>bruto</a:t>
            </a:r>
            <a:r>
              <a:rPr lang="hr-HR" sz="2400" smtClean="0">
                <a:latin typeface="Calibri" panose="020F0502020204030204" pitchFamily="34" charset="0"/>
              </a:rPr>
              <a:t> II</a:t>
            </a:r>
            <a:r>
              <a:rPr lang="vi-VN" sz="240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iznos troškova </a:t>
            </a:r>
            <a:r>
              <a:rPr lang="vi-VN" sz="2400" dirty="0" smtClean="0">
                <a:latin typeface="Calibri" panose="020F0502020204030204" pitchFamily="34" charset="0"/>
              </a:rPr>
              <a:t>plaća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podijeljen s </a:t>
            </a:r>
            <a:r>
              <a:rPr lang="vi-VN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1720</a:t>
            </a:r>
            <a:endParaRPr lang="hr-HR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vi-VN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</a:rPr>
              <a:t>Iznos izdatka plaće na projektu izračunava se na slijedeći način</a:t>
            </a:r>
            <a:r>
              <a:rPr lang="vi-VN" sz="2400" dirty="0" smtClean="0">
                <a:latin typeface="Calibri" panose="020F0502020204030204" pitchFamily="34" charset="0"/>
              </a:rPr>
              <a:t>: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just"/>
            <a:endParaRPr lang="vi-VN" sz="2400" dirty="0">
              <a:latin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</a:rPr>
              <a:t>Iznos izdatka plaće na projektu	</a:t>
            </a:r>
            <a:r>
              <a:rPr lang="vi-VN" sz="2400" dirty="0" smtClean="0">
                <a:latin typeface="Calibri" panose="020F0502020204030204" pitchFamily="34" charset="0"/>
              </a:rPr>
              <a:t>=	važeća </a:t>
            </a:r>
            <a:r>
              <a:rPr lang="vi-VN" sz="2400" dirty="0">
                <a:latin typeface="Calibri" panose="020F0502020204030204" pitchFamily="34" charset="0"/>
              </a:rPr>
              <a:t>satnica osobe	x	sati rada na projektu prema izvješću o radu (timesheet</a:t>
            </a:r>
            <a:r>
              <a:rPr lang="vi-VN" sz="2400" dirty="0" smtClean="0">
                <a:latin typeface="Calibri" panose="020F0502020204030204" pitchFamily="34" charset="0"/>
              </a:rPr>
              <a:t>)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just"/>
            <a:endParaRPr lang="vi-VN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696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5782"/>
            <a:ext cx="8229600" cy="1143000"/>
          </a:xfrm>
        </p:spPr>
        <p:txBody>
          <a:bodyPr/>
          <a:lstStyle/>
          <a:p>
            <a:r>
              <a:rPr lang="hr-HR" sz="3200" b="1" dirty="0" smtClean="0"/>
              <a:t>NEIZRAVNI TROŠKOVI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1628" y="983512"/>
            <a:ext cx="8229600" cy="4525963"/>
          </a:xfrm>
        </p:spPr>
        <p:txBody>
          <a:bodyPr/>
          <a:lstStyle/>
          <a:p>
            <a:r>
              <a:rPr lang="hr-HR" sz="1800" b="1" u="sng" dirty="0"/>
              <a:t>NEIZRAVNI TROŠKOVI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/>
              <a:t>troškovi usluga računovodstva, troškovi usluga čišćenja, troškovi telefona, vode, električne energije, najma uredskog prostora u dijelu koji se koristi za upravljanje projektom, troškovi poštarine, uredski materijal i slično.</a:t>
            </a:r>
          </a:p>
          <a:p>
            <a:pPr algn="just"/>
            <a:r>
              <a:rPr lang="hr-HR" sz="1800" dirty="0" smtClean="0"/>
              <a:t>Troškovi koji nastaju u okviru projekta ali nisu u izravnoj vezi s ostvarenjem jednog ili više ciljeva projekta, odnosno nisu izravno povezani s pojedinačnom aktivnošću projekta </a:t>
            </a:r>
          </a:p>
          <a:p>
            <a:pPr algn="just"/>
            <a:r>
              <a:rPr lang="hr-HR" sz="1800" dirty="0" smtClean="0"/>
              <a:t>Takvi troškovi uključuju troškove za koje je teško utvrditi točan iznos koji se može pripisati određenoj aktivnosti odnosno troškove kod kojih je iznos moguće procijeniti samo izračunom po posebnoj metodologiji</a:t>
            </a:r>
          </a:p>
          <a:p>
            <a:pPr algn="just"/>
            <a:r>
              <a:rPr lang="hr-HR" sz="1800" dirty="0" smtClean="0"/>
              <a:t>Neizravni </a:t>
            </a:r>
            <a:r>
              <a:rPr lang="hr-HR" sz="1800" dirty="0"/>
              <a:t>troškovi izračunavaju se primjenom fiksne stope od maksimalno 15% prihvatljivih izravnih troškova osoblja, </a:t>
            </a:r>
            <a:r>
              <a:rPr lang="hr-HR" sz="1800" b="1" dirty="0"/>
              <a:t>sukladno članku 68. Stavku 1. (b) Uredbe (EU) br. 1303/2013.</a:t>
            </a:r>
          </a:p>
          <a:p>
            <a:pPr algn="just"/>
            <a:r>
              <a:rPr lang="hr-HR" sz="1800" dirty="0" smtClean="0"/>
              <a:t>Izračun </a:t>
            </a:r>
            <a:r>
              <a:rPr lang="hr-HR" sz="1800" dirty="0"/>
              <a:t>neizravnih troškova primjenom fiksne stope: </a:t>
            </a:r>
          </a:p>
          <a:p>
            <a:r>
              <a:rPr lang="hr-HR" sz="1800" dirty="0" smtClean="0"/>
              <a:t>C </a:t>
            </a:r>
            <a:r>
              <a:rPr lang="hr-HR" sz="1800" dirty="0"/>
              <a:t>= A X B </a:t>
            </a:r>
          </a:p>
          <a:p>
            <a:r>
              <a:rPr lang="hr-HR" sz="1800" dirty="0" smtClean="0"/>
              <a:t>A</a:t>
            </a:r>
            <a:r>
              <a:rPr lang="hr-HR" sz="1800" dirty="0"/>
              <a:t>= Zbroj svih prihvatljivih izravnih troškova osoblja </a:t>
            </a:r>
          </a:p>
          <a:p>
            <a:r>
              <a:rPr lang="hr-HR" sz="1800" dirty="0"/>
              <a:t>B= Fiksna stopa (15%) </a:t>
            </a:r>
          </a:p>
          <a:p>
            <a:r>
              <a:rPr lang="hr-HR" sz="1800" dirty="0"/>
              <a:t>C= Neizravni troškovi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00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77137"/>
            <a:ext cx="8229600" cy="620305"/>
          </a:xfrm>
        </p:spPr>
        <p:txBody>
          <a:bodyPr/>
          <a:lstStyle/>
          <a:p>
            <a:r>
              <a:rPr lang="hr-HR" sz="3200" b="1" dirty="0" smtClean="0"/>
              <a:t>PODNOŠENJE PROJEKTNOG PRIJEDLOGA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97442"/>
            <a:ext cx="8229600" cy="5667153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 smtClean="0"/>
              <a:t>Projektni </a:t>
            </a:r>
            <a:r>
              <a:rPr lang="hr-HR" sz="1600" dirty="0"/>
              <a:t>prijedlozi podnose se isključivo poštanskom pošiljkom ili predaju osobnom dostavom na </a:t>
            </a:r>
            <a:r>
              <a:rPr lang="hr-HR" sz="1600" u="sng" dirty="0"/>
              <a:t>sljedeću adresu: </a:t>
            </a:r>
          </a:p>
          <a:p>
            <a:pPr marL="0" indent="0">
              <a:buNone/>
            </a:pPr>
            <a:r>
              <a:rPr lang="hr-HR" sz="1600" dirty="0" smtClean="0"/>
              <a:t>Hrvatski </a:t>
            </a:r>
            <a:r>
              <a:rPr lang="hr-HR" sz="1600" dirty="0"/>
              <a:t>zavod za zapošljavanje</a:t>
            </a:r>
          </a:p>
          <a:p>
            <a:pPr marL="0" indent="0">
              <a:buNone/>
            </a:pPr>
            <a:r>
              <a:rPr lang="hr-HR" sz="1600" dirty="0"/>
              <a:t>Ured za financiranje i ugovaranje projekata Europske unije</a:t>
            </a:r>
          </a:p>
          <a:p>
            <a:pPr marL="0" indent="0">
              <a:buNone/>
            </a:pPr>
            <a:r>
              <a:rPr lang="hr-HR" sz="1600" dirty="0" err="1"/>
              <a:t>Petračićeva</a:t>
            </a:r>
            <a:r>
              <a:rPr lang="hr-HR" sz="1600" dirty="0"/>
              <a:t> 4/3</a:t>
            </a:r>
          </a:p>
          <a:p>
            <a:pPr marL="0" indent="0">
              <a:buNone/>
            </a:pPr>
            <a:r>
              <a:rPr lang="hr-HR" sz="1600" dirty="0"/>
              <a:t>10 000 </a:t>
            </a:r>
            <a:r>
              <a:rPr lang="hr-HR" sz="1600" dirty="0" smtClean="0"/>
              <a:t>Zagreb</a:t>
            </a:r>
            <a:endParaRPr lang="hr-HR" sz="1600" dirty="0"/>
          </a:p>
          <a:p>
            <a:pPr algn="just"/>
            <a:r>
              <a:rPr lang="hr-HR" sz="1400" dirty="0"/>
              <a:t> </a:t>
            </a:r>
            <a:r>
              <a:rPr lang="hr-HR" sz="1600" dirty="0"/>
              <a:t>Prijavu je potrebno poslati ili dostaviti u </a:t>
            </a:r>
            <a:r>
              <a:rPr lang="hr-HR" sz="1600" b="1" dirty="0"/>
              <a:t>zatvorenom paketu/omotnici</a:t>
            </a:r>
            <a:r>
              <a:rPr lang="hr-HR" sz="1600" dirty="0"/>
              <a:t>. Na vanjskoj strani omotnice se navodi:</a:t>
            </a:r>
          </a:p>
          <a:p>
            <a:pPr lvl="0" algn="just"/>
            <a:r>
              <a:rPr lang="hr-HR" sz="1600" dirty="0"/>
              <a:t>referentni broj i/ili naziv poziva za dostavu projektnih prijedloga – </a:t>
            </a:r>
            <a:r>
              <a:rPr lang="hr-HR" sz="1600" b="1" dirty="0"/>
              <a:t>UP.01.3.1.01. „Lokalne inicijative za poticanje zapošljavanja - faza III“</a:t>
            </a:r>
            <a:endParaRPr lang="hr-HR" sz="1600" dirty="0"/>
          </a:p>
          <a:p>
            <a:pPr lvl="0" algn="just"/>
            <a:r>
              <a:rPr lang="hr-HR" sz="1600" dirty="0"/>
              <a:t>naziv i adresu prijavitelja </a:t>
            </a:r>
          </a:p>
          <a:p>
            <a:pPr lvl="0" algn="just"/>
            <a:r>
              <a:rPr lang="hr-HR" sz="1600" dirty="0"/>
              <a:t>naznaku »NE OTVARATI– PRIJAVA NA POZIV NA DOSTAVU PROJEKTNIH PRIJEDLOGA« </a:t>
            </a:r>
          </a:p>
          <a:p>
            <a:pPr algn="just"/>
            <a:r>
              <a:rPr lang="hr-HR" sz="1600" dirty="0"/>
              <a:t>Preporuka je da se paket/omotnica dodatno osigura ljepljivom trakom kako se ne bi otvorio/</a:t>
            </a:r>
            <a:r>
              <a:rPr lang="hr-HR" sz="1600" dirty="0" err="1"/>
              <a:t>la</a:t>
            </a:r>
            <a:r>
              <a:rPr lang="hr-HR" sz="1600" dirty="0"/>
              <a:t> u poštanskom prijevozu, budući da se sukladno 1. uvjetu za registraciju i administrativnu provjeru odbija projektni prijedlog zaprimljen u otvorenoj omotnici</a:t>
            </a:r>
            <a:r>
              <a:rPr lang="hr-HR" sz="1600" dirty="0" smtClean="0"/>
              <a:t>.</a:t>
            </a:r>
          </a:p>
          <a:p>
            <a:pPr marL="0" indent="0" algn="just">
              <a:buNone/>
            </a:pPr>
            <a:endParaRPr lang="hr-HR" sz="1600" dirty="0"/>
          </a:p>
          <a:p>
            <a:pPr lvl="0" algn="just"/>
            <a:r>
              <a:rPr lang="hr-HR" sz="1600" dirty="0">
                <a:solidFill>
                  <a:prstClr val="black"/>
                </a:solidFill>
              </a:rPr>
              <a:t>U slučaju osobne dostave, projektni prijedlozi  se predaju u Pisarnicu  Ureda za financiranje i ugovaranje projekata Europske unije, </a:t>
            </a:r>
            <a:r>
              <a:rPr lang="hr-HR" sz="1600" dirty="0" err="1">
                <a:solidFill>
                  <a:prstClr val="black"/>
                </a:solidFill>
              </a:rPr>
              <a:t>Petračićeva</a:t>
            </a:r>
            <a:r>
              <a:rPr lang="hr-HR" sz="1600" dirty="0">
                <a:solidFill>
                  <a:prstClr val="black"/>
                </a:solidFill>
              </a:rPr>
              <a:t> 4/3. Uredovno vrijeme Pisarnice je od ponedjeljka do petka od 8:30 do 15:30. Dostavljač će pri predaji projektnog prijedloga dobiti od djelatnika Pisarnice potvrdu primitka s potpisom, datumom i vremenom predaje projektne prijave.  </a:t>
            </a: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34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599"/>
          </a:xfrm>
        </p:spPr>
        <p:txBody>
          <a:bodyPr/>
          <a:lstStyle/>
          <a:p>
            <a:r>
              <a:rPr lang="hr-HR" sz="2800" b="1" dirty="0" smtClean="0"/>
              <a:t>SADRŽAJ PROJEKTNOG PRIJEDLOGA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44279"/>
            <a:ext cx="8229600" cy="538188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457200" y="1105786"/>
            <a:ext cx="810200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u="sng" dirty="0"/>
              <a:t>Formalno potpunom smatra se prijava koja sadrži sve prijavne obrasce i obvezne priloge kako slijedi: </a:t>
            </a:r>
            <a:endParaRPr lang="hr-HR" sz="1600" b="1" u="sng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600" b="1" u="sng" dirty="0" smtClean="0"/>
              <a:t>Prijavni </a:t>
            </a:r>
            <a:r>
              <a:rPr lang="hr-HR" sz="1600" b="1" u="sng" dirty="0"/>
              <a:t>obrazac A</a:t>
            </a:r>
          </a:p>
          <a:p>
            <a:pPr algn="just"/>
            <a:r>
              <a:rPr lang="hr-HR" sz="1400" dirty="0" smtClean="0"/>
              <a:t>FORMAT </a:t>
            </a:r>
            <a:r>
              <a:rPr lang="hr-HR" sz="1400" dirty="0"/>
              <a:t>U KOJEM SE DOSTAVLJA: elektronička verzija u izvornom PDF formatu izvezenom iz SF MIS sustava </a:t>
            </a:r>
            <a:r>
              <a:rPr lang="hr-HR" sz="1400" dirty="0" smtClean="0"/>
              <a:t>i </a:t>
            </a:r>
            <a:r>
              <a:rPr lang="hr-HR" sz="1400" dirty="0"/>
              <a:t>spremljena za službeno podnošenje sa zabilježenim datumom i vremenom kad je izvezena iz SF MIS sustava te ne smije biti spremljena kao skica</a:t>
            </a:r>
            <a:r>
              <a:rPr lang="hr-HR" sz="1400" dirty="0" smtClean="0"/>
              <a:t>.</a:t>
            </a:r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Izjava prijavitelja o istinitosti podataka, izbjegavanju dvostrukog financiranja i ispunjavanju preduvjeta za sudjelovanje u postupku dodjele bespovratnih sredstava i Izjava o partnerstvu (obrazac 2)</a:t>
            </a:r>
          </a:p>
          <a:p>
            <a:pPr algn="just"/>
            <a:r>
              <a:rPr lang="hr-HR" sz="1400" dirty="0"/>
              <a:t>FORMAT U KOJEM SE DOSTAVLJA: originalna papirnata verzija potpisana od ovlaštene osobe i ovjerena službenim pečatom organizacije te elektronička preslika dokumenta</a:t>
            </a:r>
            <a:r>
              <a:rPr lang="hr-HR" sz="1400" dirty="0" smtClean="0"/>
              <a:t>.</a:t>
            </a:r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Izjava partnera o istinitosti podataka, izbjegavanju dvostrukog financiranja i ispunjavanju preduvjeta za sudjelovanje u postupku dodjele bespovratnih sredstava i Izjava o partnerstvu (Obrazac 3) Za svakog partnera potrebno je dostaviti zasebnu izjavu</a:t>
            </a:r>
            <a:r>
              <a:rPr lang="hr-HR" sz="1400" u="sng" dirty="0"/>
              <a:t>.</a:t>
            </a:r>
          </a:p>
          <a:p>
            <a:pPr algn="just"/>
            <a:r>
              <a:rPr lang="hr-HR" sz="1400" dirty="0"/>
              <a:t>FORMAT U KOJEM SE DOSTAVLJA (ukoliko je primjenjivo): originalna papirnata verzija potpisana od ovlaštene osobe i ovjerena službenim pečatom organizacije te elektronička preslika dokumenta</a:t>
            </a:r>
            <a:r>
              <a:rPr lang="hr-HR" sz="1400" dirty="0" smtClean="0"/>
              <a:t>.</a:t>
            </a:r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Potvrda Porezne uprave da subjekt nema duga po osnovi javnih davanja o kojima Porezna uprava vodi službenu evidenciju</a:t>
            </a:r>
            <a:r>
              <a:rPr lang="hr-HR" sz="1400" u="sng" dirty="0"/>
              <a:t> (ne starija od datuma objave Poziva na dostavu projektnih prijedloga). Potvrdu Porezne uprave potrebno je dostaviti za prijavitelja i svakog projektnog partnera.</a:t>
            </a:r>
          </a:p>
          <a:p>
            <a:pPr algn="just"/>
            <a:r>
              <a:rPr lang="hr-HR" sz="1400" dirty="0"/>
              <a:t>FORMAT U KOJEM SE DOSTAVLJA: elektronička preslika dokumenta</a:t>
            </a:r>
            <a:r>
              <a:rPr lang="hr-HR" sz="1400" dirty="0" smtClean="0"/>
              <a:t>.</a:t>
            </a:r>
            <a:r>
              <a:rPr lang="hr-HR" sz="1400" dirty="0"/>
              <a:t> </a:t>
            </a:r>
            <a:endParaRPr lang="hr-HR" sz="1400" dirty="0" smtClean="0"/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Dokumenti iz kojih je razvidno ispunjavanje odredbi </a:t>
            </a:r>
            <a:r>
              <a:rPr lang="hr-HR" sz="1400" b="1" u="sng" dirty="0" smtClean="0"/>
              <a:t>za </a:t>
            </a:r>
            <a:r>
              <a:rPr lang="hr-HR" sz="1400" b="1" u="sng" dirty="0"/>
              <a:t>prijavitelja i sve partnere ovisno o vrsti pravne </a:t>
            </a:r>
            <a:r>
              <a:rPr lang="hr-HR" sz="1400" b="1" u="sng" dirty="0" smtClean="0"/>
              <a:t>osobe</a:t>
            </a:r>
          </a:p>
          <a:p>
            <a:r>
              <a:rPr lang="hr-HR" sz="1400" dirty="0"/>
              <a:t>FORMAT U KOJEM SE DOSTAVLJA (ukoliko je primjenjivo): elektronička preslika dokumenta/ata.</a:t>
            </a:r>
          </a:p>
          <a:p>
            <a:r>
              <a:rPr lang="hr-HR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400" u="sng" dirty="0"/>
          </a:p>
        </p:txBody>
      </p:sp>
    </p:spTree>
    <p:extLst>
      <p:ext uri="{BB962C8B-B14F-4D97-AF65-F5344CB8AC3E}">
        <p14:creationId xmlns:p14="http://schemas.microsoft.com/office/powerpoint/2010/main" val="35037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474"/>
          </a:xfrm>
        </p:spPr>
        <p:txBody>
          <a:bodyPr/>
          <a:lstStyle/>
          <a:p>
            <a:r>
              <a:rPr lang="hr-HR" sz="2800" b="1" dirty="0" smtClean="0">
                <a:latin typeface="Calibri" panose="020F0502020204030204" pitchFamily="34" charset="0"/>
              </a:rPr>
              <a:t>OKVIRNI RASPORED PROCESA PRIJAVE I ODABIRA</a:t>
            </a:r>
            <a:endParaRPr lang="hr-HR" sz="2800" b="1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86980"/>
              </p:ext>
            </p:extLst>
          </p:nvPr>
        </p:nvGraphicFramePr>
        <p:xfrm>
          <a:off x="457200" y="1116419"/>
          <a:ext cx="8229600" cy="5146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759"/>
                <a:gridCol w="3279831"/>
                <a:gridCol w="1475010"/>
              </a:tblGrid>
              <a:tr h="310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DATUM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VRIJEME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31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Rok za podnošenje pitanja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27. 05. 2017.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640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Rok za podnošenje projektnog prijedloga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10. 06. 2017.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15:30h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Informacija prijavitelju o stanju prijave nakon administrativne provjere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Informacija prijavitelju o stanju prijave nakon postupka procjene kvalitete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Dostava Odluke o financiranju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8 radnih dana od dana donošenja Odluke o financiranju.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10. 10. 2017.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Potpisivanje Ugovora o dodjeli bespovratnih sredstava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30 kalendarskih dana od donošenje Odluke o financiranju.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10. 11. 2017.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70038" y="20866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027"/>
          </a:xfrm>
        </p:spPr>
        <p:txBody>
          <a:bodyPr/>
          <a:lstStyle/>
          <a:p>
            <a:r>
              <a:rPr lang="hr-HR" sz="2800" b="1" dirty="0" smtClean="0"/>
              <a:t>ADMINISTRATIVNA PROVJERA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624"/>
            <a:ext cx="8229600" cy="507354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6784"/>
              </p:ext>
            </p:extLst>
          </p:nvPr>
        </p:nvGraphicFramePr>
        <p:xfrm>
          <a:off x="170122" y="1052624"/>
          <a:ext cx="8814390" cy="5277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452"/>
                <a:gridCol w="6659523"/>
                <a:gridCol w="1648415"/>
              </a:tblGrid>
              <a:tr h="1137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RB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r-HR" sz="1600" b="1" dirty="0" smtClean="0">
                          <a:effectLst/>
                        </a:rPr>
                        <a:t>Uvjeti za registraciju i administrativnu provjeru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Mogućnost traženja zahtjeva za pojašnjenjima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Zaprimljeni prijavni paket/omotnica je zatvoren.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Prijavni paket/omotnica predan je u propisanom roku.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NE</a:t>
                      </a:r>
                      <a:endParaRPr lang="hr-HR" sz="16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63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Na zaprimljenom prijavnom paketu/omotnici ili potvrdi primitka projektnog prijedloga zabilježen je datum podnošenja projektnog prijedloga.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</a:t>
                      </a:r>
                      <a:endParaRPr lang="hr-HR" sz="16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63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Zatraženi iznos bespovratnih sredstava je unutar financijskih pragova sukladno točki 1.6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predan je na propisanom mediju i u propisanom formatu.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63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istovjetan je u elektroničkoj i papirnatoj verziji pripadajućeg obrasca (tamo gdje su zatražene obje verzije).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ispunjen je po ispravnim predlošcima. 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</a:t>
                      </a:r>
                      <a:endParaRPr lang="hr-HR" sz="16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950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sadrži sve obvezne priloge i prateće dokumente. Tamo gdje je to predviđeno dokument je potpisan od ovlaštene osobe i ovjeren službenim pečatom organizacije.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1629" y="2421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702"/>
          </a:xfrm>
        </p:spPr>
        <p:txBody>
          <a:bodyPr/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b="1" dirty="0" smtClean="0"/>
              <a:t>KRITERIJI ODABIRA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665" y="829340"/>
            <a:ext cx="7442791" cy="5146158"/>
          </a:xfrm>
        </p:spPr>
        <p:txBody>
          <a:bodyPr/>
          <a:lstStyle/>
          <a:p>
            <a:pPr marL="2743200" lvl="6" indent="0" algn="just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61506" y="702599"/>
            <a:ext cx="85592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Relevantnost </a:t>
            </a:r>
            <a:r>
              <a:rPr lang="hr-HR" dirty="0"/>
              <a:t>i važnost operacije/ projekta za ostvarivanje očekivanih </a:t>
            </a:r>
            <a:r>
              <a:rPr lang="hr-HR" dirty="0" smtClean="0"/>
              <a:t>  </a:t>
            </a:r>
          </a:p>
          <a:p>
            <a:r>
              <a:rPr lang="hr-HR" dirty="0"/>
              <a:t> </a:t>
            </a:r>
            <a:r>
              <a:rPr lang="hr-HR" dirty="0" smtClean="0"/>
              <a:t>    ciljeva </a:t>
            </a:r>
            <a:r>
              <a:rPr lang="hr-HR" dirty="0"/>
              <a:t>i rezultata Specifičnog cilja Operativnog </a:t>
            </a:r>
            <a:r>
              <a:rPr lang="hr-HR" dirty="0" smtClean="0"/>
              <a:t>programa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Usklađenost </a:t>
            </a:r>
            <a:r>
              <a:rPr lang="hr-HR" dirty="0"/>
              <a:t>operacije/ projekta s nacionalnim propisima i propisima EU, te doprinos prijedloga ostvarivanju ciljeva utvrđenih u relevantnim strateškim dokumentima na nacionalnoj razini i razini EU </a:t>
            </a: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Relevantnost aktivnosti operacije/ projekta u odnosu na ciljane skupine Specifičnog cilja Operativnog </a:t>
            </a:r>
            <a:r>
              <a:rPr lang="hr-HR" dirty="0" smtClean="0"/>
              <a:t>programa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Kvaliteta prijedloga </a:t>
            </a:r>
            <a:r>
              <a:rPr lang="hr-HR" dirty="0" smtClean="0"/>
              <a:t>operacije/projekta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Održivost operacije/projekta </a:t>
            </a:r>
            <a:endParaRPr lang="hr-HR" dirty="0" smtClean="0"/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Doprinos prijedloga projekta postizanju horizontalnih ciljeva OPULJP-a </a:t>
            </a:r>
            <a:r>
              <a:rPr lang="hr-HR" dirty="0" smtClean="0"/>
              <a:t>tj. uključenost </a:t>
            </a:r>
            <a:r>
              <a:rPr lang="hr-HR" dirty="0"/>
              <a:t>horizontalnih politika koje podržava OP (jednake mogućnosti, održivi razvoj i zaštita okoliša, te promicanje načela dobrog upravljanja) </a:t>
            </a: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Operativni kapacitet prijavitelja i </a:t>
            </a:r>
            <a:r>
              <a:rPr lang="hr-HR" dirty="0" smtClean="0"/>
              <a:t>relevantnost sudjelovanja </a:t>
            </a:r>
            <a:r>
              <a:rPr lang="hr-HR" dirty="0"/>
              <a:t>svakog partnera predviđenog projektnom prijavom </a:t>
            </a:r>
            <a:r>
              <a:rPr lang="hr-HR" dirty="0" smtClean="0"/>
              <a:t>i povezanost </a:t>
            </a:r>
            <a:r>
              <a:rPr lang="hr-HR" dirty="0"/>
              <a:t>sa aktivnostima </a:t>
            </a:r>
            <a:r>
              <a:rPr lang="hr-HR" dirty="0" smtClean="0"/>
              <a:t>projekta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Doprinos lokalnim inicijativama</a:t>
            </a:r>
          </a:p>
        </p:txBody>
      </p:sp>
    </p:spTree>
    <p:extLst>
      <p:ext uri="{BB962C8B-B14F-4D97-AF65-F5344CB8AC3E}">
        <p14:creationId xmlns:p14="http://schemas.microsoft.com/office/powerpoint/2010/main" val="1726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8106"/>
          </a:xfrm>
        </p:spPr>
        <p:txBody>
          <a:bodyPr/>
          <a:lstStyle/>
          <a:p>
            <a:r>
              <a:rPr lang="hr-HR" sz="2800" b="1" dirty="0" smtClean="0"/>
              <a:t>PRIJAVNI OBRASCI I PRILOZI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148316"/>
            <a:ext cx="8399721" cy="5475768"/>
          </a:xfrm>
        </p:spPr>
        <p:txBody>
          <a:bodyPr/>
          <a:lstStyle/>
          <a:p>
            <a:pPr marL="0" indent="0">
              <a:buNone/>
            </a:pPr>
            <a:r>
              <a:rPr lang="hr-HR" sz="1800" b="1" u="sng" dirty="0" smtClean="0"/>
              <a:t>Prijavni </a:t>
            </a:r>
            <a:r>
              <a:rPr lang="hr-HR" sz="1800" b="1" u="sng" dirty="0"/>
              <a:t>obrasci:</a:t>
            </a:r>
            <a:endParaRPr lang="hr-HR" sz="1800" u="sng" dirty="0"/>
          </a:p>
          <a:p>
            <a:r>
              <a:rPr lang="hr-HR" sz="1800" dirty="0"/>
              <a:t>1.  Obrazac 1: Prijavni obrazac </a:t>
            </a:r>
            <a:r>
              <a:rPr lang="hr-HR" sz="1800" dirty="0" smtClean="0"/>
              <a:t>A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2. Obrazac 2: Izjava prijavitelja o istinitosti podataka, izbjegavanju dvostrukog financiranja i ispunjavanju preduvjeta za sudjelovanje u postupku dodjele bespovratnih sredstava i Izjava o partnerstvu  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  </a:t>
            </a:r>
            <a:endParaRPr lang="hr-HR" sz="1800" dirty="0"/>
          </a:p>
          <a:p>
            <a:r>
              <a:rPr lang="hr-HR" sz="1800" dirty="0"/>
              <a:t>3. Obrazac 3: Izjava partnera o istinitosti podataka, izbjegavanju dvostrukog financiranja i ispunjavanju preduvjeta za sudjelovanje u postupku dodjele bespovratnih sredstava i Izjava o partnerstvu  </a:t>
            </a:r>
          </a:p>
          <a:p>
            <a:pPr marL="0" indent="0">
              <a:buNone/>
            </a:pPr>
            <a:endParaRPr lang="hr-HR" sz="1800" b="1" dirty="0" smtClean="0"/>
          </a:p>
          <a:p>
            <a:pPr marL="0" indent="0">
              <a:buNone/>
            </a:pPr>
            <a:r>
              <a:rPr lang="hr-HR" sz="1800" b="1" u="sng" dirty="0" smtClean="0"/>
              <a:t>Prilozi</a:t>
            </a:r>
            <a:r>
              <a:rPr lang="hr-HR" sz="1800" b="1" u="sng" dirty="0"/>
              <a:t>:</a:t>
            </a:r>
            <a:endParaRPr lang="hr-HR" sz="1800" u="sng" dirty="0"/>
          </a:p>
          <a:p>
            <a:pPr lvl="0"/>
            <a:r>
              <a:rPr lang="hr-HR" sz="1800" dirty="0"/>
              <a:t>Predložak Ugovora o dodjeli bespovratnih sredstava </a:t>
            </a:r>
          </a:p>
          <a:p>
            <a:pPr lvl="2"/>
            <a:r>
              <a:rPr lang="hr-HR" sz="1800" dirty="0"/>
              <a:t>Posebni uvjeti ugovora</a:t>
            </a:r>
          </a:p>
          <a:p>
            <a:pPr lvl="2"/>
            <a:r>
              <a:rPr lang="hr-HR" sz="1800" dirty="0"/>
              <a:t>Opći uvjeti ugovora</a:t>
            </a:r>
          </a:p>
          <a:p>
            <a:pPr lvl="0"/>
            <a:r>
              <a:rPr lang="hr-HR" sz="1800" dirty="0"/>
              <a:t>Postupci nabave za osobe koje nisu obveznici Zakona o javnoj nabavi</a:t>
            </a:r>
          </a:p>
          <a:p>
            <a:pPr lvl="0"/>
            <a:r>
              <a:rPr lang="hr-HR" sz="1800" dirty="0"/>
              <a:t>Korisnički priručnik za prijavni obrazac A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561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POKAZATELJI </a:t>
            </a:r>
            <a:r>
              <a:rPr lang="hr-HR" sz="2800" b="1" dirty="0"/>
              <a:t>PROVEDBE OPERATIVNOG PROGRAMA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b="1" dirty="0"/>
              <a:t>UČINKOVITI LJUDSKI POTENCIJALI 2014.-2020. 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hr-HR" b="1" dirty="0">
                <a:solidFill>
                  <a:srgbClr val="FF0000"/>
                </a:solidFill>
                <a:ea typeface="Droid Sans Fallback"/>
                <a:cs typeface="Times New Roman" panose="02020603050405020304" pitchFamily="18" charset="0"/>
              </a:rPr>
              <a:t>POKAZATELJI PROVEDBE I PRAĆENJE SUDIONIKA </a:t>
            </a:r>
            <a:r>
              <a:rPr lang="hr-HR" b="1" dirty="0" err="1">
                <a:solidFill>
                  <a:srgbClr val="FF0000"/>
                </a:solidFill>
                <a:ea typeface="Droid Sans Fallback"/>
                <a:cs typeface="Times New Roman" panose="02020603050405020304" pitchFamily="18" charset="0"/>
              </a:rPr>
              <a:t>ESFa</a:t>
            </a:r>
            <a:endParaRPr lang="hr-HR" b="1" dirty="0">
              <a:solidFill>
                <a:srgbClr val="FF0000"/>
              </a:solidFill>
              <a:ea typeface="Droid Sans Fallback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hr-HR" sz="2400" b="1" dirty="0">
                <a:ea typeface="Droid Sans Fallback"/>
                <a:cs typeface="Times New Roman" panose="02020603050405020304" pitchFamily="18" charset="0"/>
                <a:hlinkClick r:id="rId2"/>
              </a:rPr>
              <a:t>http://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www.esf.hr/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wordpress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/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wp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-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content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/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uploads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/2015/02/Pokazatelji-provedbe-i-praćenje-sudionika-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ESF.pdf</a:t>
            </a:r>
            <a:endParaRPr lang="hr-HR" sz="2400" b="1" smtClean="0">
              <a:ea typeface="Droid Sans Fallback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hr-HR" sz="2400" b="1" dirty="0">
              <a:ea typeface="Droid Sans Fallback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5419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8602" y="274638"/>
            <a:ext cx="7257853" cy="850106"/>
          </a:xfrm>
        </p:spPr>
        <p:txBody>
          <a:bodyPr>
            <a:normAutofit/>
          </a:bodyPr>
          <a:lstStyle/>
          <a:p>
            <a:r>
              <a:rPr lang="hr-HR" sz="3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Dodatne</a:t>
            </a:r>
            <a:r>
              <a:rPr lang="hr-H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endParaRPr lang="hr-HR" sz="36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2" y="2416894"/>
            <a:ext cx="7740278" cy="42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68257"/>
            <a:ext cx="3096344" cy="570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dirty="0" smtClean="0">
                <a:latin typeface="+mn-lt"/>
                <a:cs typeface="Times New Roman" panose="02020603050405020304" pitchFamily="18" charset="0"/>
              </a:rPr>
              <a:t>OPĆI CILJ POZIVA</a:t>
            </a:r>
            <a:endParaRPr lang="hr-HR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1371600" y="1626782"/>
            <a:ext cx="6400799" cy="340241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A"/>
                </a:solidFill>
                <a:ea typeface="Droid Sans Fallback"/>
                <a:cs typeface="Times New Roman"/>
              </a:rPr>
              <a:t>Doprinijeti povećanju </a:t>
            </a:r>
            <a:r>
              <a:rPr lang="hr-HR" dirty="0" err="1">
                <a:solidFill>
                  <a:srgbClr val="00000A"/>
                </a:solidFill>
                <a:ea typeface="Droid Sans Fallback"/>
                <a:cs typeface="Times New Roman"/>
              </a:rPr>
              <a:t>zapošljivosti</a:t>
            </a:r>
            <a:r>
              <a:rPr lang="hr-HR" dirty="0">
                <a:solidFill>
                  <a:srgbClr val="00000A"/>
                </a:solidFill>
                <a:ea typeface="Droid Sans Fallback"/>
                <a:cs typeface="Times New Roman"/>
              </a:rPr>
              <a:t> najranjivijih skupina na tržištu rada kroz pripremu i provedbu inovativnih lokalnih inicijativa za poticanje zapošljavanja usklađenih s lokalnim potrebama i strateškim prioritetima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03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dirty="0" smtClean="0">
                <a:latin typeface="+mn-lt"/>
                <a:cs typeface="Times New Roman" panose="02020603050405020304" pitchFamily="18" charset="0"/>
              </a:rPr>
              <a:t>SPECIFIČNI CILJEVI POZIVA</a:t>
            </a:r>
            <a:endParaRPr lang="hr-HR" sz="30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8782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 smtClean="0">
                <a:latin typeface="+mn-lt"/>
                <a:cs typeface="Times New Roman" panose="02020603050405020304" pitchFamily="18" charset="0"/>
              </a:rPr>
              <a:t>OSNOVNI PODACI O POZIVU</a:t>
            </a:r>
            <a:r>
              <a:rPr lang="hr-HR" sz="31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3100" dirty="0" smtClean="0">
                <a:latin typeface="+mn-lt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+mn-lt"/>
                <a:cs typeface="Times New Roman" panose="02020603050405020304" pitchFamily="18" charset="0"/>
              </a:rPr>
            </a:br>
            <a:endParaRPr lang="hr-HR" sz="24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199" y="1600200"/>
            <a:ext cx="8548577" cy="4864395"/>
          </a:xfrm>
        </p:spPr>
        <p:txBody>
          <a:bodyPr/>
          <a:lstStyle/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Otvoreni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privremeni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poziv</a:t>
            </a:r>
          </a:p>
          <a:p>
            <a:pPr marL="0" lvl="0" indent="0" algn="just" defTabSz="914400" fontAlgn="auto">
              <a:spcAft>
                <a:spcPts val="0"/>
              </a:spcAft>
              <a:buNone/>
            </a:pPr>
            <a:endParaRPr lang="hr-HR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Vrijeme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trajanja projekta: </a:t>
            </a:r>
            <a:r>
              <a:rPr lang="hr-HR" b="1" u="sng" dirty="0" smtClean="0">
                <a:solidFill>
                  <a:prstClr val="black"/>
                </a:solidFill>
                <a:ea typeface="+mn-ea"/>
                <a:cs typeface="+mn-cs"/>
              </a:rPr>
              <a:t>12-30 mjeseci</a:t>
            </a: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hr-HR" b="1" u="sng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Poziv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je otvoren od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10. ožujka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do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10. lipnja 2017. godine </a:t>
            </a: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 Vrijednost Poziva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: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73.440.000,00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kuna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(9.600.000,00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eura)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04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37953" y="274638"/>
            <a:ext cx="8229600" cy="980004"/>
          </a:xfrm>
        </p:spPr>
        <p:txBody>
          <a:bodyPr/>
          <a:lstStyle/>
          <a:p>
            <a:r>
              <a:rPr lang="hr-HR" sz="3200" b="1" dirty="0" smtClean="0">
                <a:latin typeface="+mn-lt"/>
                <a:cs typeface="Times New Roman" panose="02020603050405020304" pitchFamily="18" charset="0"/>
              </a:rPr>
              <a:t>CILJANE SKUPINE</a:t>
            </a:r>
            <a:endParaRPr lang="hr-HR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71869" y="1254642"/>
            <a:ext cx="2137143" cy="20733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KOMPONENTA</a:t>
            </a:r>
            <a:r>
              <a:rPr lang="hr-HR" b="1" dirty="0" smtClean="0">
                <a:solidFill>
                  <a:schemeClr val="tx1"/>
                </a:solidFill>
              </a:rPr>
              <a:t> 1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871870" y="3689498"/>
            <a:ext cx="2137143" cy="2179674"/>
          </a:xfrm>
          <a:prstGeom prst="ellipse">
            <a:avLst/>
          </a:prstGeom>
          <a:solidFill>
            <a:srgbClr val="EB41B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KOMPONENTA 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168502" y="1552353"/>
            <a:ext cx="493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/>
                <a:ea typeface="Times New Roman"/>
                <a:cs typeface="Times New Roman"/>
              </a:rPr>
              <a:t> nezaposleni </a:t>
            </a:r>
            <a:r>
              <a:rPr lang="hr-HR" dirty="0">
                <a:latin typeface="Calibri"/>
                <a:ea typeface="Times New Roman"/>
                <a:cs typeface="Times New Roman"/>
              </a:rPr>
              <a:t>pripadnici ranjivih </a:t>
            </a:r>
            <a:r>
              <a:rPr lang="hr-HR" dirty="0" smtClean="0">
                <a:latin typeface="Calibri"/>
                <a:ea typeface="Times New Roman"/>
                <a:cs typeface="Times New Roman"/>
              </a:rPr>
              <a:t>skupina kako je definirano županijskim strategijama za razvoj ljudskih potencijala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/>
                <a:ea typeface="Times New Roman"/>
                <a:cs typeface="Times New Roman"/>
              </a:rPr>
              <a:t>učenici osnovnih i srednjih škola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3264196" y="3891516"/>
            <a:ext cx="498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nezaposleni pripadnici ranjivih skupina kako je definirano županijskim strategijama za razvoj ljudskih potencijala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Učenici osnovnih i srednjih škola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zaposlenici institucija  članova Lokalnih partnerstava za zapošljavanje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predstavnici članova Lokalnih partnerstava za zapošljavanje</a:t>
            </a:r>
          </a:p>
        </p:txBody>
      </p:sp>
    </p:spTree>
    <p:extLst>
      <p:ext uri="{BB962C8B-B14F-4D97-AF65-F5344CB8AC3E}">
        <p14:creationId xmlns:p14="http://schemas.microsoft.com/office/powerpoint/2010/main" val="3536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latin typeface="+mn-lt"/>
                <a:cs typeface="Times New Roman" panose="02020603050405020304" pitchFamily="18" charset="0"/>
              </a:rPr>
              <a:t>RANJIVE SKUPINE</a:t>
            </a:r>
            <a:endParaRPr lang="hr-HR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073889"/>
            <a:ext cx="8229600" cy="4924684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2000" dirty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Dugotrajno </a:t>
            </a:r>
            <a:r>
              <a:rPr lang="hr-HR" sz="2000" dirty="0" smtClean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nezaposleni (mladi </a:t>
            </a:r>
            <a:r>
              <a:rPr lang="hr-HR" sz="2000" dirty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do 29 </a:t>
            </a:r>
            <a:r>
              <a:rPr lang="hr-HR" sz="2000" dirty="0" smtClean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godina </a:t>
            </a:r>
            <a:r>
              <a:rPr lang="hr-HR" sz="2000" dirty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nezaposleni iznad 6 mjeseci i osobe starije od 29 godina nezaposlene iznad 12 mjeseci</a:t>
            </a:r>
            <a:r>
              <a:rPr lang="hr-HR" sz="2000" dirty="0" smtClean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)</a:t>
            </a:r>
          </a:p>
          <a:p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Žene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Mladi (od 15 do 29 godina)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u</a:t>
            </a:r>
            <a:r>
              <a:rPr lang="en-GB" sz="2000" dirty="0" err="1" smtClean="0">
                <a:ea typeface="Droid Sans Fallback"/>
                <a:cs typeface="Times New Roman" panose="02020603050405020304" pitchFamily="18" charset="0"/>
              </a:rPr>
              <a:t>ključuje</a:t>
            </a:r>
            <a:r>
              <a:rPr lang="en-GB" sz="2000" dirty="0" smtClean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one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mlade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osobe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koje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su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napunile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15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godina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života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sve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do dana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kada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navršavaju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30.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godinu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a typeface="Droid Sans Fallback"/>
                <a:cs typeface="Times New Roman" panose="02020603050405020304" pitchFamily="18" charset="0"/>
              </a:rPr>
              <a:t>života</a:t>
            </a:r>
            <a:endParaRPr lang="hr-HR" sz="2000" dirty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Hrvatski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branitelji</a:t>
            </a:r>
          </a:p>
          <a:p>
            <a:pPr algn="just">
              <a:spcAft>
                <a:spcPts val="0"/>
              </a:spcAft>
            </a:pP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Članovi </a:t>
            </a: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obitelji stradalnika/</a:t>
            </a:r>
            <a:r>
              <a:rPr lang="hr-HR" sz="2000" dirty="0" err="1">
                <a:ea typeface="Droid Sans Fallback"/>
                <a:cs typeface="Times New Roman" panose="02020603050405020304" pitchFamily="18" charset="0"/>
              </a:rPr>
              <a:t>ca</a:t>
            </a: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 Domovinskog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rata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Djeca hrvatskih ratnih vojnih invalida (osobe starije od 15 godina) </a:t>
            </a:r>
            <a:endParaRPr lang="hr-HR" sz="2000" dirty="0" smtClean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Djeca dragovoljaca Domovinskog rata (osobe starije od 15 godina) </a:t>
            </a:r>
            <a:endParaRPr lang="hr-HR" sz="2000" dirty="0" smtClean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Osobe s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invaliditetom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Nacionalne manjine </a:t>
            </a:r>
            <a:endParaRPr lang="hr-HR" sz="2000" dirty="0" smtClean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ea typeface="Droid Sans Fallback"/>
                <a:cs typeface="Times New Roman" panose="02020603050405020304" pitchFamily="18" charset="0"/>
              </a:rPr>
              <a:t>Osobe od 50 godina i </a:t>
            </a:r>
            <a:r>
              <a:rPr lang="pl-PL" sz="2000" dirty="0" smtClean="0">
                <a:ea typeface="Droid Sans Fallback"/>
                <a:cs typeface="Times New Roman" panose="02020603050405020304" pitchFamily="18" charset="0"/>
              </a:rPr>
              <a:t>starije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Pripadnici ostalih ranjivih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skupina</a:t>
            </a:r>
          </a:p>
          <a:p>
            <a:pPr algn="just">
              <a:spcAft>
                <a:spcPts val="0"/>
              </a:spcAft>
            </a:pPr>
            <a:endParaRPr lang="hr-HR" sz="2000" dirty="0">
              <a:ea typeface="Droid Sans Fallback"/>
              <a:cs typeface="Times New Roman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850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niOkvir 14"/>
          <p:cNvSpPr txBox="1"/>
          <p:nvPr/>
        </p:nvSpPr>
        <p:spPr>
          <a:xfrm>
            <a:off x="6804248" y="1931761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474"/>
          </a:xfrm>
        </p:spPr>
        <p:txBody>
          <a:bodyPr/>
          <a:lstStyle/>
          <a:p>
            <a:r>
              <a:rPr lang="hr-HR" sz="2800" b="1" dirty="0" smtClean="0">
                <a:latin typeface="+mn-lt"/>
                <a:cs typeface="Times New Roman" panose="02020603050405020304" pitchFamily="18" charset="0"/>
              </a:rPr>
              <a:t>POKAZATELJI</a:t>
            </a:r>
            <a:endParaRPr lang="hr-HR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ic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72877"/>
              </p:ext>
            </p:extLst>
          </p:nvPr>
        </p:nvGraphicFramePr>
        <p:xfrm>
          <a:off x="404038" y="991879"/>
          <a:ext cx="8080744" cy="540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334"/>
                <a:gridCol w="1616588"/>
                <a:gridCol w="2834567"/>
                <a:gridCol w="1871255"/>
              </a:tblGrid>
              <a:tr h="1070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Šifra specifičnih  pokazatelja ostvarenja OP ULJP-a i specifični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Naziv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Opis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 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Elementi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644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Specifični pokazatelj ostvarenja OPULJP-a - SO112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Nezaposleni pripadnici ranjivih skupina, kao što je definirano županijskim Strategijama za razvoj ljudskih potencijala 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Ranjive skupine moraju biti: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nezaposlene osobe 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identificirane u županijskim strategijama razvoja ljudskih potencijala kao ranjive (sukladno navedenome u tablici dokaz pripadnosti ciljanoj skupini 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KOMPONENTA 1</a:t>
                      </a:r>
                      <a:endParaRPr lang="hr-H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 1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KOMPONENTA 2</a:t>
                      </a:r>
                      <a:endParaRPr lang="hr-H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 1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 2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72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pecifični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Učenici osnovnih škola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Učenici osnovnih škola</a:t>
                      </a: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5716">
                <a:tc>
                  <a:txBody>
                    <a:bodyPr/>
                    <a:lstStyle/>
                    <a:p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Specifični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dirty="0" smtClean="0">
                          <a:latin typeface="+mn-lt"/>
                        </a:rPr>
                        <a:t>Učenici srednjih škola</a:t>
                      </a:r>
                      <a:endParaRPr lang="hr-HR" sz="1400" b="0" dirty="0"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Učenici srednjih škola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2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i template za prezentacij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3163</Words>
  <Application>Microsoft Office PowerPoint</Application>
  <PresentationFormat>Prikaz na zaslonu (4:3)</PresentationFormat>
  <Paragraphs>553</Paragraphs>
  <Slides>39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novi template za prezentaciju</vt:lpstr>
      <vt:lpstr>PowerPointova prezentacija</vt:lpstr>
      <vt:lpstr>PowerPointova prezentacija</vt:lpstr>
      <vt:lpstr>PODRŠKA RADU LPZ-ova</vt:lpstr>
      <vt:lpstr>OPĆI CILJ POZIVA</vt:lpstr>
      <vt:lpstr>SPECIFIČNI CILJEVI POZIVA</vt:lpstr>
      <vt:lpstr>   OSNOVNI PODACI O POZIVU  </vt:lpstr>
      <vt:lpstr>CILJANE SKUPINE</vt:lpstr>
      <vt:lpstr>RANJIVE SKUPINE</vt:lpstr>
      <vt:lpstr>POKAZATELJI</vt:lpstr>
      <vt:lpstr>POKAZATELJI</vt:lpstr>
      <vt:lpstr>FINANCIJSKA ALOKACIJA</vt:lpstr>
      <vt:lpstr>PRIHVATLJIVI PRIJAVITELJI</vt:lpstr>
      <vt:lpstr>PRIHVATLJIVI PRIJAVITELJI</vt:lpstr>
      <vt:lpstr>PRIHVATLJIVI PARTNERI</vt:lpstr>
      <vt:lpstr>BROJ PROJEKTNIH PRIJEDLOGA PO PRIJAVITELJU</vt:lpstr>
      <vt:lpstr>LOKACIJA,TRAJANJE I POČETAK PROVEDBE</vt:lpstr>
      <vt:lpstr>PRIHVATLJIVE AKTIVNOSTI</vt:lpstr>
      <vt:lpstr> PRIHVATLJIVE AKTIVNOSTI UNUTAR KOMPONENTE 1 </vt:lpstr>
      <vt:lpstr>Intervencije na tržištu rada i klubovi za zapošljavanje</vt:lpstr>
      <vt:lpstr> PRIHVATLJIVE AKTIVNOSTI UNUTAR KOMPONENTE 2 </vt:lpstr>
      <vt:lpstr>DRŽAVNE POTPORE</vt:lpstr>
      <vt:lpstr>Poticanje poduzetništva</vt:lpstr>
      <vt:lpstr>Održivo funkcioniranje Lokalnih partnerstava za zapošljavanje</vt:lpstr>
      <vt:lpstr>Održivo funkcioniranje Lokalnih partnerstava za zapošljavanje</vt:lpstr>
      <vt:lpstr>Funkcioniranje lokalnog partnerstva za zapošljavanje</vt:lpstr>
      <vt:lpstr>PRIHVATLJIVE AKTIVNOSTI UNUTAR KOMPONENTE 2 </vt:lpstr>
      <vt:lpstr>NEPRIHVATLJIVE AKTIVNOSTI</vt:lpstr>
      <vt:lpstr>INFORMIRANJE I VIDLJIVOST </vt:lpstr>
      <vt:lpstr>PRIHVATLJIVI IZDACI</vt:lpstr>
      <vt:lpstr>IZRAVNI TROŠKOVI OSOBLJA</vt:lpstr>
      <vt:lpstr>NEIZRAVNI TROŠKOVI</vt:lpstr>
      <vt:lpstr>PODNOŠENJE PROJEKTNOG PRIJEDLOGA</vt:lpstr>
      <vt:lpstr>SADRŽAJ PROJEKTNOG PRIJEDLOGA</vt:lpstr>
      <vt:lpstr>OKVIRNI RASPORED PROCESA PRIJAVE I ODABIRA</vt:lpstr>
      <vt:lpstr>ADMINISTRATIVNA PROVJERA</vt:lpstr>
      <vt:lpstr> KRITERIJI ODABIRA </vt:lpstr>
      <vt:lpstr>PRIJAVNI OBRASCI I PRILOZI</vt:lpstr>
      <vt:lpstr>POKAZATELJI PROVEDBE OPERATIVNOG PROGRAMA  UČINKOVITI LJUDSKI POTENCIJALI 2014.-2020. </vt:lpstr>
      <vt:lpstr>Dodatne informacije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Hrvoje Matus</dc:creator>
  <cp:lastModifiedBy>MRMS</cp:lastModifiedBy>
  <cp:revision>418</cp:revision>
  <cp:lastPrinted>2017-04-10T14:21:03Z</cp:lastPrinted>
  <dcterms:created xsi:type="dcterms:W3CDTF">2016-11-25T12:25:00Z</dcterms:created>
  <dcterms:modified xsi:type="dcterms:W3CDTF">2017-05-02T07:05:10Z</dcterms:modified>
</cp:coreProperties>
</file>